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96" y="-40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46382320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t>----- Meeting Notes (4/5/17 11:27) -----</a:t>
            </a:r>
          </a:p>
          <a:p>
            <a:pPr lvl="0" rtl="0">
              <a:lnSpc>
                <a:spcPct val="115000"/>
              </a:lnSpc>
              <a:spcBef>
                <a:spcPts val="0"/>
              </a:spcBef>
              <a:buNone/>
            </a:pPr>
            <a:r>
              <a:rPr lang="en"/>
              <a:t>Move butterfly map to beginning-lead with the why (life cycle takes the across much of the country) that's why we need to know more about flowering and where</a:t>
            </a:r>
          </a:p>
          <a:p>
            <a:pPr lvl="0" rtl="0">
              <a:lnSpc>
                <a:spcPct val="115000"/>
              </a:lnSpc>
              <a:spcBef>
                <a:spcPts val="0"/>
              </a:spcBef>
              <a:buNone/>
            </a:pPr>
            <a:r>
              <a:rPr lang="en"/>
              <a:t>Include graph of monarch life cycle</a:t>
            </a:r>
          </a:p>
          <a:p>
            <a:pPr lvl="0" rtl="0">
              <a:lnSpc>
                <a:spcPct val="115000"/>
              </a:lnSpc>
              <a:spcBef>
                <a:spcPts val="0"/>
              </a:spcBef>
              <a:buNone/>
            </a:pPr>
            <a:r>
              <a:rPr lang="en"/>
              <a:t>Explain importance of nectar plants (why nectar plants are used)</a:t>
            </a:r>
          </a:p>
          <a:p>
            <a:pPr lvl="0" rtl="0">
              <a:lnSpc>
                <a:spcPct val="115000"/>
              </a:lnSpc>
              <a:spcBef>
                <a:spcPts val="0"/>
              </a:spcBef>
              <a:buNone/>
            </a:pPr>
            <a:r>
              <a:rPr lang="en"/>
              <a:t>Better define "Butterfly Milkweed" (use asclepias name) and overall dataset</a:t>
            </a:r>
          </a:p>
          <a:p>
            <a:pPr lvl="0" rtl="0">
              <a:lnSpc>
                <a:spcPct val="115000"/>
              </a:lnSpc>
              <a:spcBef>
                <a:spcPts val="0"/>
              </a:spcBef>
              <a:buNone/>
            </a:pPr>
            <a:r>
              <a:rPr lang="en"/>
              <a:t>Started out with multiple species</a:t>
            </a:r>
          </a:p>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t>----- Meeting Notes (4/5/17 11:27) -----</a:t>
            </a:r>
          </a:p>
          <a:p>
            <a:pPr lvl="0" rtl="0">
              <a:lnSpc>
                <a:spcPct val="115000"/>
              </a:lnSpc>
              <a:spcBef>
                <a:spcPts val="0"/>
              </a:spcBef>
              <a:buNone/>
            </a:pPr>
            <a:r>
              <a:rPr lang="en"/>
              <a:t>Add acknowledgement slide-contributers to USA NPN database</a:t>
            </a:r>
          </a:p>
          <a:p>
            <a:pPr lvl="0" rtl="0">
              <a:lnSpc>
                <a:spcPct val="115000"/>
              </a:lnSpc>
              <a:spcBef>
                <a:spcPts val="0"/>
              </a:spcBef>
              <a:buNone/>
            </a:pPr>
            <a:r>
              <a:rPr lang="en"/>
              <a:t>Maybe add other graphs on other slide for after </a:t>
            </a:r>
          </a:p>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t>----- Meeting Notes (4/5/17 11:27) -----</a:t>
            </a:r>
          </a:p>
          <a:p>
            <a:pPr lvl="0" rtl="0">
              <a:lnSpc>
                <a:spcPct val="115000"/>
              </a:lnSpc>
              <a:spcBef>
                <a:spcPts val="0"/>
              </a:spcBef>
              <a:buNone/>
            </a:pPr>
            <a:r>
              <a:rPr lang="en"/>
              <a:t>Spend more time here</a:t>
            </a:r>
          </a:p>
          <a:p>
            <a:pPr lvl="0" rtl="0">
              <a:lnSpc>
                <a:spcPct val="115000"/>
              </a:lnSpc>
              <a:spcBef>
                <a:spcPts val="0"/>
              </a:spcBef>
              <a:buNone/>
            </a:pPr>
            <a:r>
              <a:rPr lang="en"/>
              <a:t>Add arrows pointing to onset, peak, end</a:t>
            </a:r>
          </a:p>
          <a:p>
            <a:pPr lvl="0" rtl="0">
              <a:lnSpc>
                <a:spcPct val="115000"/>
              </a:lnSpc>
              <a:spcBef>
                <a:spcPts val="0"/>
              </a:spcBef>
              <a:buNone/>
            </a:pPr>
            <a:endParaRPr/>
          </a:p>
          <a:p>
            <a:pPr lvl="0" rtl="0">
              <a:lnSpc>
                <a:spcPct val="115000"/>
              </a:lnSpc>
              <a:spcBef>
                <a:spcPts val="0"/>
              </a:spcBef>
              <a:buNone/>
            </a:pPr>
            <a:endParaRPr/>
          </a:p>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Here, say for the sake of this presentation you focused on butterfly milkweed. An important plant because the adult butterflies consume its nectar, and the larvae use milkweed leaves to develop</a:t>
            </a:r>
          </a:p>
          <a:p>
            <a:pPr lvl="0" rtl="0">
              <a:lnSpc>
                <a:spcPct val="115000"/>
              </a:lnSpc>
              <a:spcBef>
                <a:spcPts val="0"/>
              </a:spcBef>
              <a:buNone/>
            </a:pPr>
            <a:r>
              <a:rPr lang="en"/>
              <a:t>----- Meeting Notes (4/5/17 11:27) -----</a:t>
            </a:r>
          </a:p>
          <a:p>
            <a:pPr lvl="0" rtl="0">
              <a:lnSpc>
                <a:spcPct val="115000"/>
              </a:lnSpc>
              <a:spcBef>
                <a:spcPts val="0"/>
              </a:spcBef>
              <a:buNone/>
            </a:pPr>
            <a:r>
              <a:rPr lang="en"/>
              <a:t>MOVE B MILKWEED MAPS HERE</a:t>
            </a:r>
          </a:p>
          <a:p>
            <a:pPr lvl="0" rtl="0">
              <a:lnSpc>
                <a:spcPct val="115000"/>
              </a:lnSpc>
              <a:spcBef>
                <a:spcPts val="0"/>
              </a:spcBef>
              <a:buNone/>
            </a:pPr>
            <a:r>
              <a:rPr lang="en"/>
              <a:t>Move b milkweed picture here</a:t>
            </a:r>
          </a:p>
          <a:p>
            <a:pPr lvl="0" rtl="0">
              <a:lnSpc>
                <a:spcPct val="115000"/>
              </a:lnSpc>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This is an example of observation patterns from 2015. Additionally, for any given year only 2 to 22% of the individuals observed are observed consistently and with abundance values. </a:t>
            </a:r>
          </a:p>
          <a:p>
            <a:pPr lvl="0" rtl="0">
              <a:lnSpc>
                <a:spcPct val="115000"/>
              </a:lnSpc>
              <a:spcBef>
                <a:spcPts val="0"/>
              </a:spcBef>
              <a:buNone/>
            </a:pPr>
            <a:r>
              <a:rPr lang="en"/>
              <a:t>----- Meeting Notes (4/5/17 11:27) -----</a:t>
            </a:r>
          </a:p>
          <a:p>
            <a:pPr lvl="0" rtl="0">
              <a:lnSpc>
                <a:spcPct val="115000"/>
              </a:lnSpc>
              <a:spcBef>
                <a:spcPts val="0"/>
              </a:spcBef>
              <a:buNone/>
            </a:pPr>
            <a:r>
              <a:rPr lang="en"/>
              <a:t>Better define no/yes (observers are asked to define whether or not they saw flowering, which we can use to figure out onset of flowering)</a:t>
            </a:r>
          </a:p>
          <a:p>
            <a:pPr lvl="0" rtl="0">
              <a:lnSpc>
                <a:spcPct val="115000"/>
              </a:lnSpc>
              <a:spcBef>
                <a:spcPts val="0"/>
              </a:spcBef>
              <a:buNone/>
            </a:pPr>
            <a:r>
              <a:rPr lang="en"/>
              <a:t>Better define citizen science program </a:t>
            </a:r>
          </a:p>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There was no clear trend in onset variance from year to year, however there was a consistent trend of peak dates occurring later in the year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 data for peak and latitude showed no significant trend (no strong correlation between the two), but the data for onset and latitude showed that as latitude increases the onset date will occur later in the year</a:t>
            </a:r>
          </a:p>
          <a:p>
            <a:pPr lvl="0" rtl="0">
              <a:lnSpc>
                <a:spcPct val="115000"/>
              </a:lnSpc>
              <a:spcBef>
                <a:spcPts val="0"/>
              </a:spcBef>
              <a:buNone/>
            </a:pPr>
            <a:r>
              <a:rPr lang="en"/>
              <a:t>Meeting Notes (4/5/17 11:27) -----</a:t>
            </a:r>
          </a:p>
          <a:p>
            <a:pPr lvl="0" rtl="0">
              <a:lnSpc>
                <a:spcPct val="115000"/>
              </a:lnSpc>
              <a:spcBef>
                <a:spcPts val="0"/>
              </a:spcBef>
              <a:buNone/>
            </a:pPr>
            <a:endParaRPr/>
          </a:p>
          <a:p>
            <a:pPr lvl="0">
              <a:spcBef>
                <a:spcPts val="0"/>
              </a:spcBef>
              <a:buNone/>
            </a:pPr>
            <a:endParaRPr/>
          </a:p>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 calendar shows the general flowering period for all of the nectar plants used by monarchs that are being monitored in the Nature’s Notebook program, shows the wide range of flowering periods and onset dates that different species have</a:t>
            </a:r>
          </a:p>
          <a:p>
            <a:pPr lvl="0">
              <a:spcBef>
                <a:spcPts val="0"/>
              </a:spcBef>
              <a:buNone/>
            </a:pPr>
            <a:endParaRPr/>
          </a:p>
          <a:p>
            <a:pPr lvl="0" rtl="0">
              <a:lnSpc>
                <a:spcPct val="115000"/>
              </a:lnSpc>
              <a:spcBef>
                <a:spcPts val="0"/>
              </a:spcBef>
              <a:buNone/>
            </a:pPr>
            <a:r>
              <a:rPr lang="en"/>
              <a:t>----- Meeting Notes (4/5/17 11:27) -----</a:t>
            </a:r>
          </a:p>
          <a:p>
            <a:pPr lvl="0" rtl="0">
              <a:lnSpc>
                <a:spcPct val="115000"/>
              </a:lnSpc>
              <a:spcBef>
                <a:spcPts val="0"/>
              </a:spcBef>
              <a:buNone/>
            </a:pPr>
            <a:r>
              <a:rPr lang="en"/>
              <a:t>Based on the entire dataset from 2010-2016</a:t>
            </a:r>
          </a:p>
          <a:p>
            <a:pPr lvl="0" rtl="0">
              <a:lnSpc>
                <a:spcPct val="115000"/>
              </a:lnSpc>
              <a:spcBef>
                <a:spcPts val="0"/>
              </a:spcBef>
              <a:buNone/>
            </a:pPr>
            <a:r>
              <a:rPr lang="en"/>
              <a:t>Since we can see some don't have end date, need encouragement of capturing accurate end date (gives better idea of flowering period)</a:t>
            </a:r>
          </a:p>
          <a:p>
            <a:pPr lvl="0" rtl="0">
              <a:lnSpc>
                <a:spcPct val="115000"/>
              </a:lnSpc>
              <a:spcBef>
                <a:spcPts val="0"/>
              </a:spcBef>
              <a:buNone/>
            </a:pPr>
            <a:r>
              <a:rPr lang="en"/>
              <a:t>----- Meeting Notes (4/5/17 11:27) -----</a:t>
            </a:r>
          </a:p>
          <a:p>
            <a:pPr lvl="0" rtl="0">
              <a:lnSpc>
                <a:spcPct val="115000"/>
              </a:lnSpc>
              <a:spcBef>
                <a:spcPts val="0"/>
              </a:spcBef>
              <a:buNone/>
            </a:pPr>
            <a:r>
              <a:rPr lang="en"/>
              <a:t>Talk more about campaign-when to tell observers, discuss nectar connector program</a:t>
            </a:r>
          </a:p>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In terms of understanding the nectar plants, having a general idea of when and where to observe the plants can help increase their monitoring, creating a more complete picture of how flowering trends are changing based on factors such as latitude, elevation, and climate. While the trends found are important, it would be interesting to also consider the distribution of observation sites for each species to see if the sample size is large enough for the differences to be inherently accounted for (does butterfly milkweed really flower later or does it appear to because it’s mostly monitored at higher latitudes), also would indicate need for increased monitoring</a:t>
            </a:r>
          </a:p>
          <a:p>
            <a:pPr lvl="0">
              <a:spcBef>
                <a:spcPts val="0"/>
              </a:spcBef>
              <a:buNone/>
            </a:pPr>
            <a:endParaRPr/>
          </a:p>
          <a:p>
            <a:pPr lvl="0" rtl="0">
              <a:lnSpc>
                <a:spcPct val="115000"/>
              </a:lnSpc>
              <a:spcBef>
                <a:spcPts val="0"/>
              </a:spcBef>
              <a:buNone/>
            </a:pPr>
            <a:r>
              <a:rPr lang="en"/>
              <a:t>----- Meeting Notes (4/5/17 11:27) -----</a:t>
            </a:r>
          </a:p>
          <a:p>
            <a:pPr lvl="0" rtl="0">
              <a:lnSpc>
                <a:spcPct val="115000"/>
              </a:lnSpc>
              <a:spcBef>
                <a:spcPts val="0"/>
              </a:spcBef>
              <a:buNone/>
            </a:pPr>
            <a:r>
              <a:rPr lang="en"/>
              <a:t>Talk more about campaign-when to tell observers, discuss nectar connector program</a:t>
            </a:r>
          </a:p>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17" name="Shape 17"/>
          <p:cNvSpPr txBox="1">
            <a:spLocks noGrp="1"/>
          </p:cNvSpPr>
          <p:nvPr>
            <p:ph type="subTitle" idx="1"/>
          </p:nvPr>
        </p:nvSpPr>
        <p:spPr>
          <a:xfrm>
            <a:off x="598088" y="2715912"/>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76" name="Shape 76"/>
          <p:cNvSpPr txBox="1">
            <a:spLocks noGrp="1"/>
          </p:cNvSpPr>
          <p:nvPr>
            <p:ph type="title"/>
          </p:nvPr>
        </p:nvSpPr>
        <p:spPr>
          <a:xfrm>
            <a:off x="311700" y="1256050"/>
            <a:ext cx="8520600" cy="20307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77" name="Shape 77"/>
          <p:cNvSpPr txBox="1">
            <a:spLocks noGrp="1"/>
          </p:cNvSpPr>
          <p:nvPr>
            <p:ph type="body" idx="1"/>
          </p:nvPr>
        </p:nvSpPr>
        <p:spPr>
          <a:xfrm>
            <a:off x="311700" y="3369225"/>
            <a:ext cx="8520600" cy="12819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4891594"/>
              <a:ext cx="9144000" cy="252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200" cy="15645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www.usanpn.org" TargetMode="External"/><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hyperlink" Target="http://partnersinplace.com/gallery/view/witness-tree-studio-day" TargetMode="External"/><Relationship Id="rId5" Type="http://schemas.openxmlformats.org/officeDocument/2006/relationships/image" Target="../media/image6.png"/><Relationship Id="rId6"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hyperlink" Target="http://www.thepaintboxgarden.com/tag/monarch-butterfly-migration/" TargetMode="External"/><Relationship Id="rId8" Type="http://schemas.openxmlformats.org/officeDocument/2006/relationships/image" Target="../media/image10.jp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pics4learning.com/details.php?img=dscf4553.jpg" TargetMode="External"/><Relationship Id="rId5" Type="http://schemas.openxmlformats.org/officeDocument/2006/relationships/image" Target="../media/image11.png"/><Relationship Id="rId6" Type="http://schemas.openxmlformats.org/officeDocument/2006/relationships/image" Target="../media/image12.jp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4.jp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8.jpg"/><Relationship Id="rId5" Type="http://schemas.openxmlformats.org/officeDocument/2006/relationships/hyperlink" Target="http://www.joyfulbutterfly.com/product/swamp-milkweed/" TargetMode="External"/><Relationship Id="rId6"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84"/>
        <p:cNvGrpSpPr/>
        <p:nvPr/>
      </p:nvGrpSpPr>
      <p:grpSpPr>
        <a:xfrm>
          <a:off x="0" y="0"/>
          <a:ext cx="0" cy="0"/>
          <a:chOff x="0" y="0"/>
          <a:chExt cx="0" cy="0"/>
        </a:xfrm>
      </p:grpSpPr>
      <p:sp>
        <p:nvSpPr>
          <p:cNvPr id="85" name="Shape 85"/>
          <p:cNvSpPr txBox="1"/>
          <p:nvPr/>
        </p:nvSpPr>
        <p:spPr>
          <a:xfrm>
            <a:off x="365850" y="1072050"/>
            <a:ext cx="8412300" cy="926700"/>
          </a:xfrm>
          <a:prstGeom prst="rect">
            <a:avLst/>
          </a:prstGeom>
          <a:noFill/>
          <a:ln>
            <a:noFill/>
          </a:ln>
        </p:spPr>
        <p:txBody>
          <a:bodyPr lIns="91425" tIns="91425" rIns="91425" bIns="91425" anchor="t" anchorCtr="0">
            <a:noAutofit/>
          </a:bodyPr>
          <a:lstStyle/>
          <a:p>
            <a:pPr lvl="0" algn="ctr" rtl="0">
              <a:spcBef>
                <a:spcPts val="0"/>
              </a:spcBef>
              <a:buNone/>
            </a:pPr>
            <a:r>
              <a:rPr lang="en" sz="3300">
                <a:solidFill>
                  <a:schemeClr val="lt1"/>
                </a:solidFill>
                <a:latin typeface="Roboto"/>
                <a:ea typeface="Roboto"/>
                <a:cs typeface="Roboto"/>
                <a:sym typeface="Roboto"/>
              </a:rPr>
              <a:t>Flowering Trends of Monarch Nectar Plants</a:t>
            </a:r>
          </a:p>
          <a:p>
            <a:pPr lvl="0" algn="ctr" rtl="0">
              <a:spcBef>
                <a:spcPts val="0"/>
              </a:spcBef>
              <a:buNone/>
            </a:pPr>
            <a:r>
              <a:rPr lang="en" sz="2200">
                <a:solidFill>
                  <a:schemeClr val="lt1"/>
                </a:solidFill>
                <a:latin typeface="Roboto"/>
                <a:ea typeface="Roboto"/>
                <a:cs typeface="Roboto"/>
                <a:sym typeface="Roboto"/>
              </a:rPr>
              <a:t>Carrie Stine</a:t>
            </a:r>
          </a:p>
          <a:p>
            <a:pPr lvl="0" algn="ctr" rtl="0">
              <a:spcBef>
                <a:spcPts val="0"/>
              </a:spcBef>
              <a:buNone/>
            </a:pPr>
            <a:r>
              <a:rPr lang="en" sz="1800">
                <a:solidFill>
                  <a:schemeClr val="lt1"/>
                </a:solidFill>
                <a:latin typeface="Roboto"/>
                <a:ea typeface="Roboto"/>
                <a:cs typeface="Roboto"/>
                <a:sym typeface="Roboto"/>
              </a:rPr>
              <a:t>Kathy Gerst, Erin Posthumus</a:t>
            </a:r>
          </a:p>
          <a:p>
            <a:pPr lvl="0" algn="ctr" rtl="0">
              <a:spcBef>
                <a:spcPts val="0"/>
              </a:spcBef>
              <a:buNone/>
            </a:pPr>
            <a:r>
              <a:rPr lang="en" sz="1800">
                <a:solidFill>
                  <a:schemeClr val="lt1"/>
                </a:solidFill>
                <a:latin typeface="Roboto"/>
                <a:ea typeface="Roboto"/>
                <a:cs typeface="Roboto"/>
                <a:sym typeface="Roboto"/>
              </a:rPr>
              <a:t>USA National Phenology Network</a:t>
            </a:r>
          </a:p>
          <a:p>
            <a:pPr lvl="0" algn="ctr" rtl="0">
              <a:spcBef>
                <a:spcPts val="0"/>
              </a:spcBef>
              <a:buNone/>
            </a:pPr>
            <a:endParaRPr sz="1800">
              <a:solidFill>
                <a:schemeClr val="lt1"/>
              </a:solidFill>
              <a:latin typeface="Roboto"/>
              <a:ea typeface="Roboto"/>
              <a:cs typeface="Roboto"/>
              <a:sym typeface="Roboto"/>
            </a:endParaRPr>
          </a:p>
          <a:p>
            <a:pPr lvl="0" algn="ctr" rtl="0">
              <a:spcBef>
                <a:spcPts val="0"/>
              </a:spcBef>
              <a:buNone/>
            </a:pPr>
            <a:r>
              <a:rPr lang="en" sz="1800">
                <a:solidFill>
                  <a:schemeClr val="lt1"/>
                </a:solidFill>
                <a:latin typeface="Roboto"/>
                <a:ea typeface="Roboto"/>
                <a:cs typeface="Roboto"/>
                <a:sym typeface="Roboto"/>
              </a:rPr>
              <a:t>Arizona Space Grant Symposium</a:t>
            </a:r>
          </a:p>
          <a:p>
            <a:pPr lvl="0" algn="ctr">
              <a:spcBef>
                <a:spcPts val="0"/>
              </a:spcBef>
              <a:buNone/>
            </a:pPr>
            <a:r>
              <a:rPr lang="en" sz="1800">
                <a:solidFill>
                  <a:schemeClr val="lt1"/>
                </a:solidFill>
                <a:latin typeface="Roboto"/>
                <a:ea typeface="Roboto"/>
                <a:cs typeface="Roboto"/>
                <a:sym typeface="Roboto"/>
              </a:rPr>
              <a:t>22 April 2017</a:t>
            </a:r>
          </a:p>
        </p:txBody>
      </p:sp>
      <p:pic>
        <p:nvPicPr>
          <p:cNvPr id="86" name="Shape 86"/>
          <p:cNvPicPr preferRelativeResize="0"/>
          <p:nvPr/>
        </p:nvPicPr>
        <p:blipFill>
          <a:blip r:embed="rId3">
            <a:alphaModFix/>
          </a:blip>
          <a:stretch>
            <a:fillRect/>
          </a:stretch>
        </p:blipFill>
        <p:spPr>
          <a:xfrm>
            <a:off x="365847" y="3616600"/>
            <a:ext cx="1409800" cy="1210325"/>
          </a:xfrm>
          <a:prstGeom prst="rect">
            <a:avLst/>
          </a:prstGeom>
          <a:noFill/>
          <a:ln>
            <a:noFill/>
          </a:ln>
        </p:spPr>
      </p:pic>
      <p:pic>
        <p:nvPicPr>
          <p:cNvPr id="87" name="Shape 87"/>
          <p:cNvPicPr preferRelativeResize="0"/>
          <p:nvPr/>
        </p:nvPicPr>
        <p:blipFill>
          <a:blip r:embed="rId4">
            <a:alphaModFix/>
          </a:blip>
          <a:stretch>
            <a:fillRect/>
          </a:stretch>
        </p:blipFill>
        <p:spPr>
          <a:xfrm>
            <a:off x="2770499" y="3620523"/>
            <a:ext cx="1409800" cy="1202476"/>
          </a:xfrm>
          <a:prstGeom prst="rect">
            <a:avLst/>
          </a:prstGeom>
          <a:noFill/>
          <a:ln>
            <a:noFill/>
          </a:ln>
        </p:spPr>
      </p:pic>
      <p:pic>
        <p:nvPicPr>
          <p:cNvPr id="88" name="Shape 88"/>
          <p:cNvPicPr preferRelativeResize="0"/>
          <p:nvPr/>
        </p:nvPicPr>
        <p:blipFill>
          <a:blip r:embed="rId5">
            <a:alphaModFix/>
          </a:blip>
          <a:stretch>
            <a:fillRect/>
          </a:stretch>
        </p:blipFill>
        <p:spPr>
          <a:xfrm>
            <a:off x="7956349" y="3429225"/>
            <a:ext cx="821799" cy="1397699"/>
          </a:xfrm>
          <a:prstGeom prst="rect">
            <a:avLst/>
          </a:prstGeom>
          <a:noFill/>
          <a:ln>
            <a:noFill/>
          </a:ln>
        </p:spPr>
      </p:pic>
      <p:pic>
        <p:nvPicPr>
          <p:cNvPr id="89" name="Shape 89"/>
          <p:cNvPicPr preferRelativeResize="0"/>
          <p:nvPr/>
        </p:nvPicPr>
        <p:blipFill>
          <a:blip r:embed="rId6">
            <a:alphaModFix/>
          </a:blip>
          <a:stretch>
            <a:fillRect/>
          </a:stretch>
        </p:blipFill>
        <p:spPr>
          <a:xfrm>
            <a:off x="4777699" y="3881112"/>
            <a:ext cx="2217025" cy="6812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Acknowledgements</a:t>
            </a:r>
          </a:p>
        </p:txBody>
      </p:sp>
      <p:sp>
        <p:nvSpPr>
          <p:cNvPr id="202" name="Shape 202"/>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sz="2400">
                <a:solidFill>
                  <a:srgbClr val="2A292B"/>
                </a:solidFill>
                <a:highlight>
                  <a:srgbClr val="FFFFFF"/>
                </a:highlight>
              </a:rPr>
              <a:t>Data were provided by the USA National Phenology Network (</a:t>
            </a:r>
            <a:r>
              <a:rPr lang="en" sz="2400" u="sng">
                <a:solidFill>
                  <a:schemeClr val="hlink"/>
                </a:solidFill>
                <a:highlight>
                  <a:srgbClr val="FFFFFF"/>
                </a:highlight>
                <a:hlinkClick r:id="rId3"/>
              </a:rPr>
              <a:t>www.usanpn.org</a:t>
            </a:r>
            <a:r>
              <a:rPr lang="en" sz="2400">
                <a:solidFill>
                  <a:srgbClr val="2A292B"/>
                </a:solidFill>
                <a:highlight>
                  <a:srgbClr val="FFFFFF"/>
                </a:highlight>
              </a:rPr>
              <a:t>) and the many participants who contribute to its </a:t>
            </a:r>
            <a:r>
              <a:rPr lang="en" sz="2400" i="1">
                <a:solidFill>
                  <a:srgbClr val="2A292B"/>
                </a:solidFill>
                <a:highlight>
                  <a:srgbClr val="FFFFFF"/>
                </a:highlight>
              </a:rPr>
              <a:t>Nature’s Notebook</a:t>
            </a:r>
            <a:r>
              <a:rPr lang="en" sz="2400">
                <a:solidFill>
                  <a:srgbClr val="2A292B"/>
                </a:solidFill>
                <a:highlight>
                  <a:srgbClr val="FFFFFF"/>
                </a:highlight>
              </a:rPr>
              <a:t> program</a:t>
            </a:r>
          </a:p>
          <a:p>
            <a:pPr lvl="0">
              <a:spcBef>
                <a:spcPts val="0"/>
              </a:spcBef>
              <a:buNone/>
            </a:pPr>
            <a:endParaRPr sz="2400">
              <a:solidFill>
                <a:srgbClr val="2A292B"/>
              </a:solidFill>
              <a:highlight>
                <a:srgbClr val="FFFFFF"/>
              </a:highlight>
            </a:endParaRPr>
          </a:p>
          <a:p>
            <a:pPr lvl="0">
              <a:spcBef>
                <a:spcPts val="0"/>
              </a:spcBef>
              <a:buNone/>
            </a:pPr>
            <a:endParaRPr sz="2400">
              <a:solidFill>
                <a:srgbClr val="2A292B"/>
              </a:solidFill>
              <a:highlight>
                <a:srgbClr val="FFFFFF"/>
              </a:highlight>
            </a:endParaRPr>
          </a:p>
        </p:txBody>
      </p:sp>
      <p:pic>
        <p:nvPicPr>
          <p:cNvPr id="203" name="Shape 203"/>
          <p:cNvPicPr preferRelativeResize="0"/>
          <p:nvPr/>
        </p:nvPicPr>
        <p:blipFill>
          <a:blip r:embed="rId4">
            <a:alphaModFix/>
          </a:blip>
          <a:stretch>
            <a:fillRect/>
          </a:stretch>
        </p:blipFill>
        <p:spPr>
          <a:xfrm>
            <a:off x="8010499" y="3887699"/>
            <a:ext cx="591550" cy="10060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2781975" y="1435575"/>
            <a:ext cx="3260700" cy="607800"/>
          </a:xfrm>
          <a:prstGeom prst="rect">
            <a:avLst/>
          </a:prstGeom>
        </p:spPr>
        <p:txBody>
          <a:bodyPr lIns="91425" tIns="91425" rIns="91425" bIns="91425" anchor="t" anchorCtr="0">
            <a:noAutofit/>
          </a:bodyPr>
          <a:lstStyle/>
          <a:p>
            <a:pPr lvl="0">
              <a:spcBef>
                <a:spcPts val="0"/>
              </a:spcBef>
              <a:buNone/>
            </a:pPr>
            <a:r>
              <a:rPr lang="en" sz="5000"/>
              <a:t>Thank You</a:t>
            </a:r>
          </a:p>
        </p:txBody>
      </p:sp>
      <p:pic>
        <p:nvPicPr>
          <p:cNvPr id="209" name="Shape 209"/>
          <p:cNvPicPr preferRelativeResize="0"/>
          <p:nvPr/>
        </p:nvPicPr>
        <p:blipFill>
          <a:blip r:embed="rId3">
            <a:alphaModFix/>
          </a:blip>
          <a:stretch>
            <a:fillRect/>
          </a:stretch>
        </p:blipFill>
        <p:spPr>
          <a:xfrm>
            <a:off x="8010499" y="3887699"/>
            <a:ext cx="591550" cy="10060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4778299" y="765625"/>
            <a:ext cx="3232199" cy="2637600"/>
          </a:xfrm>
          <a:prstGeom prst="rect">
            <a:avLst/>
          </a:prstGeom>
        </p:spPr>
        <p:txBody>
          <a:bodyPr lIns="91425" tIns="91425" rIns="91425" bIns="91425" anchor="t" anchorCtr="0">
            <a:noAutofit/>
          </a:bodyPr>
          <a:lstStyle/>
          <a:p>
            <a:pPr marL="514350" lvl="0" indent="-285750" rtl="0">
              <a:lnSpc>
                <a:spcPct val="100000"/>
              </a:lnSpc>
              <a:spcBef>
                <a:spcPts val="0"/>
              </a:spcBef>
              <a:buFont typeface="Arial"/>
              <a:buChar char="•"/>
            </a:pPr>
            <a:r>
              <a:rPr lang="en" dirty="0"/>
              <a:t>Cyclical/seasonal </a:t>
            </a:r>
            <a:br>
              <a:rPr lang="en" dirty="0"/>
            </a:br>
            <a:r>
              <a:rPr lang="en" dirty="0"/>
              <a:t>biological events</a:t>
            </a:r>
          </a:p>
          <a:p>
            <a:pPr marL="514350" lvl="0" indent="-285750" rtl="0">
              <a:lnSpc>
                <a:spcPct val="100000"/>
              </a:lnSpc>
              <a:spcBef>
                <a:spcPts val="0"/>
              </a:spcBef>
              <a:buFont typeface="Arial"/>
              <a:buChar char="•"/>
            </a:pPr>
            <a:r>
              <a:rPr lang="en" dirty="0"/>
              <a:t>Migration, breeding, </a:t>
            </a:r>
            <a:br>
              <a:rPr lang="en" dirty="0"/>
            </a:br>
            <a:r>
              <a:rPr lang="en" b="1" dirty="0"/>
              <a:t>flowering</a:t>
            </a:r>
          </a:p>
          <a:p>
            <a:pPr marL="971550" lvl="1" indent="-285750" rtl="0">
              <a:lnSpc>
                <a:spcPct val="100000"/>
              </a:lnSpc>
              <a:spcBef>
                <a:spcPts val="0"/>
              </a:spcBef>
              <a:buFont typeface="Arial"/>
              <a:buChar char="•"/>
            </a:pPr>
            <a:r>
              <a:rPr lang="en" dirty="0"/>
              <a:t>Onset, Peak, End Dates</a:t>
            </a:r>
          </a:p>
          <a:p>
            <a:pPr lvl="0">
              <a:lnSpc>
                <a:spcPct val="100000"/>
              </a:lnSpc>
              <a:spcBef>
                <a:spcPts val="0"/>
              </a:spcBef>
              <a:buNone/>
            </a:pPr>
            <a:endParaRPr dirty="0"/>
          </a:p>
        </p:txBody>
      </p:sp>
      <p:pic>
        <p:nvPicPr>
          <p:cNvPr id="95" name="Shape 95"/>
          <p:cNvPicPr preferRelativeResize="0"/>
          <p:nvPr/>
        </p:nvPicPr>
        <p:blipFill>
          <a:blip r:embed="rId3">
            <a:alphaModFix/>
          </a:blip>
          <a:stretch>
            <a:fillRect/>
          </a:stretch>
        </p:blipFill>
        <p:spPr>
          <a:xfrm>
            <a:off x="7427916" y="841824"/>
            <a:ext cx="1517258" cy="1470299"/>
          </a:xfrm>
          <a:prstGeom prst="rect">
            <a:avLst/>
          </a:prstGeom>
          <a:noFill/>
          <a:ln>
            <a:noFill/>
          </a:ln>
        </p:spPr>
      </p:pic>
      <p:sp>
        <p:nvSpPr>
          <p:cNvPr id="96" name="Shape 96"/>
          <p:cNvSpPr txBox="1">
            <a:spLocks noGrp="1"/>
          </p:cNvSpPr>
          <p:nvPr>
            <p:ph type="title"/>
          </p:nvPr>
        </p:nvSpPr>
        <p:spPr>
          <a:xfrm>
            <a:off x="198075" y="157825"/>
            <a:ext cx="8634300" cy="607800"/>
          </a:xfrm>
          <a:prstGeom prst="rect">
            <a:avLst/>
          </a:prstGeom>
        </p:spPr>
        <p:txBody>
          <a:bodyPr lIns="91425" tIns="91425" rIns="91425" bIns="91425" anchor="t" anchorCtr="0">
            <a:noAutofit/>
          </a:bodyPr>
          <a:lstStyle/>
          <a:p>
            <a:pPr lvl="0">
              <a:spcBef>
                <a:spcPts val="0"/>
              </a:spcBef>
              <a:buNone/>
            </a:pPr>
            <a:r>
              <a:rPr lang="en"/>
              <a:t>What is Phenology?</a:t>
            </a:r>
          </a:p>
        </p:txBody>
      </p:sp>
      <p:sp>
        <p:nvSpPr>
          <p:cNvPr id="97" name="Shape 97"/>
          <p:cNvSpPr txBox="1"/>
          <p:nvPr/>
        </p:nvSpPr>
        <p:spPr>
          <a:xfrm>
            <a:off x="0" y="4801750"/>
            <a:ext cx="4697700" cy="1605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 sz="1000" u="sng">
                <a:solidFill>
                  <a:schemeClr val="dk1"/>
                </a:solidFill>
                <a:latin typeface="Roboto"/>
                <a:ea typeface="Roboto"/>
                <a:cs typeface="Roboto"/>
                <a:sym typeface="Roboto"/>
                <a:hlinkClick r:id="rId4"/>
              </a:rPr>
              <a:t>http://partnersinplace.com/gallery/view/witness-tree-studio-day</a:t>
            </a:r>
            <a:r>
              <a:rPr lang="en" sz="1000">
                <a:solidFill>
                  <a:schemeClr val="dk1"/>
                </a:solidFill>
                <a:latin typeface="Roboto"/>
                <a:ea typeface="Roboto"/>
                <a:cs typeface="Roboto"/>
                <a:sym typeface="Roboto"/>
              </a:rPr>
              <a:t> </a:t>
            </a:r>
          </a:p>
        </p:txBody>
      </p:sp>
      <p:pic>
        <p:nvPicPr>
          <p:cNvPr id="98" name="Shape 98"/>
          <p:cNvPicPr preferRelativeResize="0"/>
          <p:nvPr/>
        </p:nvPicPr>
        <p:blipFill>
          <a:blip r:embed="rId5">
            <a:alphaModFix/>
          </a:blip>
          <a:stretch>
            <a:fillRect/>
          </a:stretch>
        </p:blipFill>
        <p:spPr>
          <a:xfrm>
            <a:off x="198074" y="1109899"/>
            <a:ext cx="4499623" cy="2927570"/>
          </a:xfrm>
          <a:prstGeom prst="rect">
            <a:avLst/>
          </a:prstGeom>
          <a:noFill/>
          <a:ln>
            <a:noFill/>
          </a:ln>
        </p:spPr>
      </p:pic>
      <p:pic>
        <p:nvPicPr>
          <p:cNvPr id="99" name="Shape 99"/>
          <p:cNvPicPr preferRelativeResize="0"/>
          <p:nvPr/>
        </p:nvPicPr>
        <p:blipFill>
          <a:blip r:embed="rId6">
            <a:alphaModFix/>
          </a:blip>
          <a:stretch>
            <a:fillRect/>
          </a:stretch>
        </p:blipFill>
        <p:spPr>
          <a:xfrm>
            <a:off x="8010499" y="3887699"/>
            <a:ext cx="591550" cy="10060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221150" y="160250"/>
            <a:ext cx="8922900" cy="607800"/>
          </a:xfrm>
          <a:prstGeom prst="rect">
            <a:avLst/>
          </a:prstGeom>
        </p:spPr>
        <p:txBody>
          <a:bodyPr lIns="91425" tIns="91425" rIns="91425" bIns="91425" anchor="t" anchorCtr="0">
            <a:noAutofit/>
          </a:bodyPr>
          <a:lstStyle/>
          <a:p>
            <a:pPr lvl="0">
              <a:spcBef>
                <a:spcPts val="0"/>
              </a:spcBef>
              <a:buNone/>
            </a:pPr>
            <a:r>
              <a:rPr lang="en"/>
              <a:t>Objective and Methods</a:t>
            </a:r>
          </a:p>
        </p:txBody>
      </p:sp>
      <p:sp>
        <p:nvSpPr>
          <p:cNvPr id="105" name="Shape 105"/>
          <p:cNvSpPr txBox="1">
            <a:spLocks noGrp="1"/>
          </p:cNvSpPr>
          <p:nvPr>
            <p:ph type="body" idx="1"/>
          </p:nvPr>
        </p:nvSpPr>
        <p:spPr>
          <a:xfrm>
            <a:off x="221150" y="927375"/>
            <a:ext cx="3834000" cy="2649000"/>
          </a:xfrm>
          <a:prstGeom prst="rect">
            <a:avLst/>
          </a:prstGeom>
        </p:spPr>
        <p:txBody>
          <a:bodyPr lIns="91425" tIns="91425" rIns="91425" bIns="91425" anchor="t" anchorCtr="0">
            <a:noAutofit/>
          </a:bodyPr>
          <a:lstStyle/>
          <a:p>
            <a:pPr marL="514350" lvl="0" indent="-285750" rtl="0">
              <a:lnSpc>
                <a:spcPct val="115000"/>
              </a:lnSpc>
              <a:spcBef>
                <a:spcPts val="0"/>
              </a:spcBef>
              <a:spcAft>
                <a:spcPts val="1000"/>
              </a:spcAft>
              <a:buFont typeface="Arial"/>
              <a:buChar char="•"/>
            </a:pPr>
            <a:r>
              <a:rPr lang="en" dirty="0"/>
              <a:t>Use of citizen science data from </a:t>
            </a:r>
            <a:r>
              <a:rPr lang="en" i="1" dirty="0"/>
              <a:t>Nature’s Notebook</a:t>
            </a:r>
          </a:p>
          <a:p>
            <a:pPr marL="514350" lvl="0" indent="-285750" rtl="0">
              <a:lnSpc>
                <a:spcPct val="115000"/>
              </a:lnSpc>
              <a:spcBef>
                <a:spcPts val="0"/>
              </a:spcBef>
              <a:spcAft>
                <a:spcPts val="1000"/>
              </a:spcAft>
              <a:buFont typeface="Arial"/>
              <a:buChar char="•"/>
            </a:pPr>
            <a:r>
              <a:rPr lang="en" dirty="0"/>
              <a:t>Understand when nectar plants are flowering</a:t>
            </a:r>
          </a:p>
          <a:p>
            <a:pPr marL="514350" lvl="0" indent="-285750" rtl="0">
              <a:lnSpc>
                <a:spcPct val="115000"/>
              </a:lnSpc>
              <a:spcBef>
                <a:spcPts val="0"/>
              </a:spcBef>
              <a:spcAft>
                <a:spcPts val="1000"/>
              </a:spcAft>
              <a:buFont typeface="Arial"/>
              <a:buChar char="•"/>
            </a:pPr>
            <a:r>
              <a:rPr lang="en" dirty="0"/>
              <a:t>Inform when and where Monarchs have food resources</a:t>
            </a:r>
          </a:p>
          <a:p>
            <a:pPr lvl="0" rtl="0">
              <a:spcBef>
                <a:spcPts val="0"/>
              </a:spcBef>
              <a:buNone/>
            </a:pPr>
            <a:endParaRPr dirty="0"/>
          </a:p>
          <a:p>
            <a:pPr lvl="0">
              <a:spcBef>
                <a:spcPts val="0"/>
              </a:spcBef>
              <a:buNone/>
            </a:pPr>
            <a:endParaRPr dirty="0"/>
          </a:p>
        </p:txBody>
      </p:sp>
      <p:pic>
        <p:nvPicPr>
          <p:cNvPr id="106" name="Shape 106"/>
          <p:cNvPicPr preferRelativeResize="0"/>
          <p:nvPr/>
        </p:nvPicPr>
        <p:blipFill>
          <a:blip r:embed="rId3">
            <a:alphaModFix/>
          </a:blip>
          <a:stretch>
            <a:fillRect/>
          </a:stretch>
        </p:blipFill>
        <p:spPr>
          <a:xfrm>
            <a:off x="8010499" y="3887699"/>
            <a:ext cx="591550" cy="1006099"/>
          </a:xfrm>
          <a:prstGeom prst="rect">
            <a:avLst/>
          </a:prstGeom>
          <a:noFill/>
          <a:ln>
            <a:noFill/>
          </a:ln>
        </p:spPr>
      </p:pic>
      <p:pic>
        <p:nvPicPr>
          <p:cNvPr id="107" name="Shape 107"/>
          <p:cNvPicPr preferRelativeResize="0"/>
          <p:nvPr/>
        </p:nvPicPr>
        <p:blipFill>
          <a:blip r:embed="rId4">
            <a:alphaModFix/>
          </a:blip>
          <a:stretch>
            <a:fillRect/>
          </a:stretch>
        </p:blipFill>
        <p:spPr>
          <a:xfrm>
            <a:off x="4359649" y="1017800"/>
            <a:ext cx="4472650" cy="2553199"/>
          </a:xfrm>
          <a:prstGeom prst="rect">
            <a:avLst/>
          </a:prstGeom>
          <a:noFill/>
          <a:ln>
            <a:noFill/>
          </a:ln>
        </p:spPr>
      </p:pic>
      <p:pic>
        <p:nvPicPr>
          <p:cNvPr id="108" name="Shape 108"/>
          <p:cNvPicPr preferRelativeResize="0"/>
          <p:nvPr/>
        </p:nvPicPr>
        <p:blipFill>
          <a:blip r:embed="rId5">
            <a:alphaModFix/>
          </a:blip>
          <a:stretch>
            <a:fillRect/>
          </a:stretch>
        </p:blipFill>
        <p:spPr>
          <a:xfrm>
            <a:off x="4359649" y="1017800"/>
            <a:ext cx="4472650" cy="2553199"/>
          </a:xfrm>
          <a:prstGeom prst="rect">
            <a:avLst/>
          </a:prstGeom>
          <a:noFill/>
          <a:ln>
            <a:noFill/>
          </a:ln>
        </p:spPr>
      </p:pic>
      <p:pic>
        <p:nvPicPr>
          <p:cNvPr id="109" name="Shape 109"/>
          <p:cNvPicPr preferRelativeResize="0"/>
          <p:nvPr/>
        </p:nvPicPr>
        <p:blipFill>
          <a:blip r:embed="rId6">
            <a:alphaModFix/>
          </a:blip>
          <a:stretch>
            <a:fillRect/>
          </a:stretch>
        </p:blipFill>
        <p:spPr>
          <a:xfrm>
            <a:off x="4359650" y="1017800"/>
            <a:ext cx="4472650" cy="2553199"/>
          </a:xfrm>
          <a:prstGeom prst="rect">
            <a:avLst/>
          </a:prstGeom>
          <a:noFill/>
          <a:ln>
            <a:noFill/>
          </a:ln>
        </p:spPr>
      </p:pic>
      <p:sp>
        <p:nvSpPr>
          <p:cNvPr id="110" name="Shape 110"/>
          <p:cNvSpPr txBox="1">
            <a:spLocks noGrp="1"/>
          </p:cNvSpPr>
          <p:nvPr>
            <p:ph type="title"/>
          </p:nvPr>
        </p:nvSpPr>
        <p:spPr>
          <a:xfrm>
            <a:off x="4285975" y="601400"/>
            <a:ext cx="4620000" cy="416400"/>
          </a:xfrm>
          <a:prstGeom prst="rect">
            <a:avLst/>
          </a:prstGeom>
        </p:spPr>
        <p:txBody>
          <a:bodyPr lIns="91425" tIns="91425" rIns="91425" bIns="91425" anchor="t" anchorCtr="0">
            <a:noAutofit/>
          </a:bodyPr>
          <a:lstStyle/>
          <a:p>
            <a:pPr lvl="0" algn="ctr" rtl="0">
              <a:spcBef>
                <a:spcPts val="0"/>
              </a:spcBef>
              <a:buNone/>
            </a:pPr>
            <a:r>
              <a:rPr lang="en" sz="1500" b="1"/>
              <a:t>Example Onset/Peak/End Date Flowering Curve </a:t>
            </a:r>
          </a:p>
        </p:txBody>
      </p:sp>
      <p:sp>
        <p:nvSpPr>
          <p:cNvPr id="111" name="Shape 111"/>
          <p:cNvSpPr txBox="1"/>
          <p:nvPr/>
        </p:nvSpPr>
        <p:spPr>
          <a:xfrm>
            <a:off x="0" y="4919514"/>
            <a:ext cx="4620000" cy="975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 sz="1000" u="sng" dirty="0">
                <a:solidFill>
                  <a:srgbClr val="FFFFFF"/>
                </a:solidFill>
                <a:latin typeface="Roboto"/>
                <a:ea typeface="Roboto"/>
                <a:cs typeface="Roboto"/>
                <a:sym typeface="Roboto"/>
                <a:hlinkClick r:id="rId7"/>
              </a:rPr>
              <a:t>http://www.thepaintboxgarden.com/tag/monarch-butterfly-migration/</a:t>
            </a:r>
            <a:r>
              <a:rPr lang="en" sz="1000" dirty="0">
                <a:solidFill>
                  <a:srgbClr val="FFFFFF"/>
                </a:solidFill>
                <a:latin typeface="Roboto"/>
                <a:ea typeface="Roboto"/>
                <a:cs typeface="Roboto"/>
                <a:sym typeface="Roboto"/>
              </a:rPr>
              <a:t> </a:t>
            </a:r>
          </a:p>
        </p:txBody>
      </p:sp>
      <p:sp>
        <p:nvSpPr>
          <p:cNvPr id="112" name="Shape 112"/>
          <p:cNvSpPr/>
          <p:nvPr/>
        </p:nvSpPr>
        <p:spPr>
          <a:xfrm rot="-4575509" flipH="1">
            <a:off x="6723774" y="1506277"/>
            <a:ext cx="282897" cy="84693"/>
          </a:xfrm>
          <a:prstGeom prst="rightArrow">
            <a:avLst>
              <a:gd name="adj1" fmla="val 50000"/>
              <a:gd name="adj2" fmla="val 50000"/>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3" name="Shape 113"/>
          <p:cNvSpPr/>
          <p:nvPr/>
        </p:nvSpPr>
        <p:spPr>
          <a:xfrm rot="-8265050" flipH="1">
            <a:off x="5468438" y="2844763"/>
            <a:ext cx="282885" cy="84717"/>
          </a:xfrm>
          <a:prstGeom prst="rightArrow">
            <a:avLst>
              <a:gd name="adj1" fmla="val 50000"/>
              <a:gd name="adj2" fmla="val 50000"/>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4" name="Shape 114"/>
          <p:cNvSpPr/>
          <p:nvPr/>
        </p:nvSpPr>
        <p:spPr>
          <a:xfrm rot="-2707737" flipH="1">
            <a:off x="7794513" y="2844695"/>
            <a:ext cx="282772" cy="84852"/>
          </a:xfrm>
          <a:prstGeom prst="rightArrow">
            <a:avLst>
              <a:gd name="adj1" fmla="val 50000"/>
              <a:gd name="adj2" fmla="val 50000"/>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txBox="1"/>
          <p:nvPr/>
        </p:nvSpPr>
        <p:spPr>
          <a:xfrm>
            <a:off x="5151625" y="2482800"/>
            <a:ext cx="591600" cy="177900"/>
          </a:xfrm>
          <a:prstGeom prst="rect">
            <a:avLst/>
          </a:prstGeom>
          <a:noFill/>
          <a:ln>
            <a:noFill/>
          </a:ln>
        </p:spPr>
        <p:txBody>
          <a:bodyPr lIns="91425" tIns="91425" rIns="91425" bIns="91425" anchor="t" anchorCtr="0">
            <a:noAutofit/>
          </a:bodyPr>
          <a:lstStyle/>
          <a:p>
            <a:pPr lvl="0">
              <a:spcBef>
                <a:spcPts val="0"/>
              </a:spcBef>
              <a:buNone/>
            </a:pPr>
            <a:r>
              <a:rPr lang="en" sz="1100" b="1">
                <a:solidFill>
                  <a:schemeClr val="accent3"/>
                </a:solidFill>
                <a:latin typeface="Roboto"/>
                <a:ea typeface="Roboto"/>
                <a:cs typeface="Roboto"/>
                <a:sym typeface="Roboto"/>
              </a:rPr>
              <a:t>Onset</a:t>
            </a:r>
          </a:p>
        </p:txBody>
      </p:sp>
      <p:sp>
        <p:nvSpPr>
          <p:cNvPr id="116" name="Shape 116"/>
          <p:cNvSpPr txBox="1"/>
          <p:nvPr/>
        </p:nvSpPr>
        <p:spPr>
          <a:xfrm>
            <a:off x="6689675" y="1120462"/>
            <a:ext cx="591600" cy="177900"/>
          </a:xfrm>
          <a:prstGeom prst="rect">
            <a:avLst/>
          </a:prstGeom>
          <a:noFill/>
          <a:ln>
            <a:noFill/>
          </a:ln>
        </p:spPr>
        <p:txBody>
          <a:bodyPr lIns="91425" tIns="91425" rIns="91425" bIns="91425" anchor="t" anchorCtr="0">
            <a:noAutofit/>
          </a:bodyPr>
          <a:lstStyle/>
          <a:p>
            <a:pPr lvl="0" rtl="0">
              <a:spcBef>
                <a:spcPts val="0"/>
              </a:spcBef>
              <a:buNone/>
            </a:pPr>
            <a:r>
              <a:rPr lang="en" sz="1100" b="1">
                <a:solidFill>
                  <a:schemeClr val="accent3"/>
                </a:solidFill>
                <a:latin typeface="Roboto"/>
                <a:ea typeface="Roboto"/>
                <a:cs typeface="Roboto"/>
                <a:sym typeface="Roboto"/>
              </a:rPr>
              <a:t>Peak</a:t>
            </a:r>
          </a:p>
        </p:txBody>
      </p:sp>
      <p:sp>
        <p:nvSpPr>
          <p:cNvPr id="117" name="Shape 117"/>
          <p:cNvSpPr txBox="1"/>
          <p:nvPr/>
        </p:nvSpPr>
        <p:spPr>
          <a:xfrm>
            <a:off x="8010500" y="2482800"/>
            <a:ext cx="591600" cy="177900"/>
          </a:xfrm>
          <a:prstGeom prst="rect">
            <a:avLst/>
          </a:prstGeom>
          <a:noFill/>
          <a:ln>
            <a:noFill/>
          </a:ln>
        </p:spPr>
        <p:txBody>
          <a:bodyPr lIns="91425" tIns="91425" rIns="91425" bIns="91425" anchor="t" anchorCtr="0">
            <a:noAutofit/>
          </a:bodyPr>
          <a:lstStyle/>
          <a:p>
            <a:pPr lvl="0" rtl="0">
              <a:spcBef>
                <a:spcPts val="0"/>
              </a:spcBef>
              <a:buNone/>
            </a:pPr>
            <a:r>
              <a:rPr lang="en" sz="1100" b="1">
                <a:solidFill>
                  <a:schemeClr val="accent3"/>
                </a:solidFill>
                <a:latin typeface="Roboto"/>
                <a:ea typeface="Roboto"/>
                <a:cs typeface="Roboto"/>
                <a:sym typeface="Roboto"/>
              </a:rPr>
              <a:t>End</a:t>
            </a:r>
          </a:p>
        </p:txBody>
      </p:sp>
      <p:pic>
        <p:nvPicPr>
          <p:cNvPr id="118" name="Shape 118"/>
          <p:cNvPicPr preferRelativeResize="0"/>
          <p:nvPr/>
        </p:nvPicPr>
        <p:blipFill>
          <a:blip r:embed="rId8">
            <a:alphaModFix/>
          </a:blip>
          <a:stretch>
            <a:fillRect/>
          </a:stretch>
        </p:blipFill>
        <p:spPr>
          <a:xfrm>
            <a:off x="0" y="3735700"/>
            <a:ext cx="1544125" cy="1158098"/>
          </a:xfrm>
          <a:prstGeom prst="rect">
            <a:avLst/>
          </a:prstGeom>
          <a:noFill/>
          <a:ln>
            <a:noFill/>
          </a:ln>
        </p:spPr>
      </p:pic>
      <p:sp>
        <p:nvSpPr>
          <p:cNvPr id="119" name="Shape 119"/>
          <p:cNvSpPr txBox="1">
            <a:spLocks noGrp="1"/>
          </p:cNvSpPr>
          <p:nvPr>
            <p:ph type="title"/>
          </p:nvPr>
        </p:nvSpPr>
        <p:spPr>
          <a:xfrm>
            <a:off x="1592350" y="4010850"/>
            <a:ext cx="1677900" cy="607800"/>
          </a:xfrm>
          <a:prstGeom prst="rect">
            <a:avLst/>
          </a:prstGeom>
        </p:spPr>
        <p:txBody>
          <a:bodyPr lIns="91425" tIns="91425" rIns="91425" bIns="91425" anchor="t" anchorCtr="0">
            <a:noAutofit/>
          </a:bodyPr>
          <a:lstStyle/>
          <a:p>
            <a:pPr lvl="0" algn="ctr" rtl="0">
              <a:spcBef>
                <a:spcPts val="0"/>
              </a:spcBef>
              <a:buNone/>
            </a:pPr>
            <a:r>
              <a:rPr lang="en" sz="1100" b="1">
                <a:solidFill>
                  <a:schemeClr val="accent4"/>
                </a:solidFill>
              </a:rPr>
              <a:t>Monarch butterfly feeding from Eastern Purple Coneflower.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232950" y="103325"/>
            <a:ext cx="8911200" cy="607800"/>
          </a:xfrm>
          <a:prstGeom prst="rect">
            <a:avLst/>
          </a:prstGeom>
        </p:spPr>
        <p:txBody>
          <a:bodyPr lIns="91425" tIns="91425" rIns="91425" bIns="91425" anchor="t" anchorCtr="0">
            <a:noAutofit/>
          </a:bodyPr>
          <a:lstStyle/>
          <a:p>
            <a:pPr lvl="0">
              <a:spcBef>
                <a:spcPts val="0"/>
              </a:spcBef>
              <a:buNone/>
            </a:pPr>
            <a:r>
              <a:rPr lang="en"/>
              <a:t>Questions we Asked:</a:t>
            </a:r>
          </a:p>
        </p:txBody>
      </p:sp>
      <p:sp>
        <p:nvSpPr>
          <p:cNvPr id="125" name="Shape 125"/>
          <p:cNvSpPr txBox="1">
            <a:spLocks noGrp="1"/>
          </p:cNvSpPr>
          <p:nvPr>
            <p:ph type="body" idx="1"/>
          </p:nvPr>
        </p:nvSpPr>
        <p:spPr>
          <a:xfrm>
            <a:off x="232950" y="884775"/>
            <a:ext cx="4355100" cy="3551100"/>
          </a:xfrm>
          <a:prstGeom prst="rect">
            <a:avLst/>
          </a:prstGeom>
        </p:spPr>
        <p:txBody>
          <a:bodyPr lIns="91425" tIns="91425" rIns="91425" bIns="91425" anchor="t" anchorCtr="0">
            <a:noAutofit/>
          </a:bodyPr>
          <a:lstStyle/>
          <a:p>
            <a:pPr marL="457200" lvl="0" indent="-330200" rtl="0">
              <a:lnSpc>
                <a:spcPct val="100000"/>
              </a:lnSpc>
              <a:spcBef>
                <a:spcPts val="0"/>
              </a:spcBef>
              <a:buSzPct val="100000"/>
              <a:buFont typeface="Arial"/>
              <a:buChar char="•"/>
            </a:pPr>
            <a:r>
              <a:rPr lang="en" sz="1600" dirty="0"/>
              <a:t>How frequently are observations made? How precisely?</a:t>
            </a:r>
          </a:p>
          <a:p>
            <a:pPr marL="457200" lvl="0" indent="-330200" rtl="0">
              <a:lnSpc>
                <a:spcPct val="100000"/>
              </a:lnSpc>
              <a:spcBef>
                <a:spcPts val="0"/>
              </a:spcBef>
              <a:buSzPct val="100000"/>
              <a:buFont typeface="Arial"/>
              <a:buChar char="•"/>
            </a:pPr>
            <a:r>
              <a:rPr lang="en" sz="1600" dirty="0"/>
              <a:t>How do patterns of onset and peak date vary from year to year?</a:t>
            </a:r>
          </a:p>
          <a:p>
            <a:pPr marL="457200" lvl="0" indent="-330200" rtl="0">
              <a:lnSpc>
                <a:spcPct val="100000"/>
              </a:lnSpc>
              <a:spcBef>
                <a:spcPts val="0"/>
              </a:spcBef>
              <a:buSzPct val="100000"/>
              <a:buFont typeface="Arial"/>
              <a:buChar char="•"/>
            </a:pPr>
            <a:r>
              <a:rPr lang="en" sz="1600" dirty="0"/>
              <a:t>How do patterns of onset date and peak date vary in terms of latitude?</a:t>
            </a:r>
          </a:p>
          <a:p>
            <a:pPr marL="457200" lvl="0" indent="-330200" rtl="0">
              <a:lnSpc>
                <a:spcPct val="100000"/>
              </a:lnSpc>
              <a:spcBef>
                <a:spcPts val="0"/>
              </a:spcBef>
              <a:buSzPct val="100000"/>
              <a:buFont typeface="Arial"/>
              <a:buChar char="•"/>
            </a:pPr>
            <a:r>
              <a:rPr lang="en" sz="1600" dirty="0"/>
              <a:t>How do patterns vary between species?</a:t>
            </a:r>
          </a:p>
          <a:p>
            <a:pPr lvl="0" rtl="0">
              <a:lnSpc>
                <a:spcPct val="150000"/>
              </a:lnSpc>
              <a:spcBef>
                <a:spcPts val="0"/>
              </a:spcBef>
              <a:buNone/>
            </a:pPr>
            <a:endParaRPr dirty="0"/>
          </a:p>
          <a:p>
            <a:pPr lvl="0">
              <a:lnSpc>
                <a:spcPct val="150000"/>
              </a:lnSpc>
              <a:spcBef>
                <a:spcPts val="0"/>
              </a:spcBef>
              <a:buNone/>
            </a:pPr>
            <a:endParaRPr dirty="0"/>
          </a:p>
        </p:txBody>
      </p:sp>
      <p:pic>
        <p:nvPicPr>
          <p:cNvPr id="126" name="Shape 126"/>
          <p:cNvPicPr preferRelativeResize="0"/>
          <p:nvPr/>
        </p:nvPicPr>
        <p:blipFill>
          <a:blip r:embed="rId3">
            <a:alphaModFix/>
          </a:blip>
          <a:stretch>
            <a:fillRect/>
          </a:stretch>
        </p:blipFill>
        <p:spPr>
          <a:xfrm>
            <a:off x="8010500" y="3887699"/>
            <a:ext cx="591550" cy="1006099"/>
          </a:xfrm>
          <a:prstGeom prst="rect">
            <a:avLst/>
          </a:prstGeom>
          <a:noFill/>
          <a:ln>
            <a:noFill/>
          </a:ln>
        </p:spPr>
      </p:pic>
      <p:sp>
        <p:nvSpPr>
          <p:cNvPr id="127" name="Shape 127"/>
          <p:cNvSpPr txBox="1"/>
          <p:nvPr/>
        </p:nvSpPr>
        <p:spPr>
          <a:xfrm>
            <a:off x="0" y="4974041"/>
            <a:ext cx="6521700" cy="708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 sz="1000" u="sng" dirty="0">
                <a:solidFill>
                  <a:srgbClr val="FFFFFF"/>
                </a:solidFill>
                <a:latin typeface="Roboto"/>
                <a:ea typeface="Roboto"/>
                <a:cs typeface="Roboto"/>
                <a:sym typeface="Roboto"/>
                <a:hlinkClick r:id="rId4"/>
              </a:rPr>
              <a:t>http://www.pics4learning.com/details.php?img=dscf4553.jpg</a:t>
            </a:r>
          </a:p>
        </p:txBody>
      </p:sp>
      <p:pic>
        <p:nvPicPr>
          <p:cNvPr id="128" name="Shape 128" descr="Asclepias tuberosa.png"/>
          <p:cNvPicPr preferRelativeResize="0"/>
          <p:nvPr/>
        </p:nvPicPr>
        <p:blipFill>
          <a:blip r:embed="rId5">
            <a:alphaModFix/>
          </a:blip>
          <a:stretch>
            <a:fillRect/>
          </a:stretch>
        </p:blipFill>
        <p:spPr>
          <a:xfrm>
            <a:off x="4588049" y="1057358"/>
            <a:ext cx="4355101" cy="2657753"/>
          </a:xfrm>
          <a:prstGeom prst="rect">
            <a:avLst/>
          </a:prstGeom>
          <a:noFill/>
          <a:ln>
            <a:noFill/>
          </a:ln>
        </p:spPr>
      </p:pic>
      <p:sp>
        <p:nvSpPr>
          <p:cNvPr id="129" name="Shape 129"/>
          <p:cNvSpPr txBox="1"/>
          <p:nvPr/>
        </p:nvSpPr>
        <p:spPr>
          <a:xfrm>
            <a:off x="4711275" y="2932425"/>
            <a:ext cx="1566300" cy="607800"/>
          </a:xfrm>
          <a:prstGeom prst="rect">
            <a:avLst/>
          </a:prstGeom>
          <a:solidFill>
            <a:srgbClr val="FFFFFF"/>
          </a:solidFill>
          <a:ln>
            <a:noFill/>
          </a:ln>
        </p:spPr>
        <p:txBody>
          <a:bodyPr lIns="91425" tIns="91425" rIns="91425" bIns="91425" anchor="t" anchorCtr="0">
            <a:noAutofit/>
          </a:bodyPr>
          <a:lstStyle/>
          <a:p>
            <a:pPr lvl="0" algn="l">
              <a:spcBef>
                <a:spcPts val="0"/>
              </a:spcBef>
              <a:buNone/>
            </a:pPr>
            <a:r>
              <a:rPr lang="en" sz="900"/>
              <a:t>    </a:t>
            </a:r>
            <a:r>
              <a:rPr lang="en" sz="900" b="1">
                <a:latin typeface="Roboto"/>
                <a:ea typeface="Roboto"/>
                <a:cs typeface="Roboto"/>
                <a:sym typeface="Roboto"/>
              </a:rPr>
              <a:t>Native to County</a:t>
            </a:r>
          </a:p>
          <a:p>
            <a:pPr lvl="0" algn="l" rtl="0">
              <a:spcBef>
                <a:spcPts val="0"/>
              </a:spcBef>
              <a:buNone/>
            </a:pPr>
            <a:r>
              <a:rPr lang="en" sz="900" b="1">
                <a:latin typeface="Roboto"/>
                <a:ea typeface="Roboto"/>
                <a:cs typeface="Roboto"/>
                <a:sym typeface="Roboto"/>
              </a:rPr>
              <a:t>     Native to State</a:t>
            </a:r>
          </a:p>
          <a:p>
            <a:pPr lvl="0" algn="ctr">
              <a:spcBef>
                <a:spcPts val="0"/>
              </a:spcBef>
              <a:buNone/>
            </a:pPr>
            <a:r>
              <a:rPr lang="en" sz="900" b="1">
                <a:latin typeface="Roboto"/>
                <a:ea typeface="Roboto"/>
                <a:cs typeface="Roboto"/>
                <a:sym typeface="Roboto"/>
              </a:rPr>
              <a:t> Sites Used in Analysis</a:t>
            </a:r>
          </a:p>
        </p:txBody>
      </p:sp>
      <p:sp>
        <p:nvSpPr>
          <p:cNvPr id="130" name="Shape 130"/>
          <p:cNvSpPr/>
          <p:nvPr/>
        </p:nvSpPr>
        <p:spPr>
          <a:xfrm>
            <a:off x="4777550" y="3043325"/>
            <a:ext cx="88800" cy="70800"/>
          </a:xfrm>
          <a:prstGeom prst="rect">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1" name="Shape 131"/>
          <p:cNvSpPr/>
          <p:nvPr/>
        </p:nvSpPr>
        <p:spPr>
          <a:xfrm>
            <a:off x="4777550" y="3187375"/>
            <a:ext cx="88800" cy="70800"/>
          </a:xfrm>
          <a:prstGeom prst="rect">
            <a:avLst/>
          </a:prstGeom>
          <a:solidFill>
            <a:srgbClr val="38761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32" name="Shape 132"/>
          <p:cNvPicPr preferRelativeResize="0"/>
          <p:nvPr/>
        </p:nvPicPr>
        <p:blipFill>
          <a:blip r:embed="rId6">
            <a:alphaModFix/>
          </a:blip>
          <a:stretch>
            <a:fillRect/>
          </a:stretch>
        </p:blipFill>
        <p:spPr>
          <a:xfrm>
            <a:off x="0" y="3738337"/>
            <a:ext cx="1724274" cy="1152824"/>
          </a:xfrm>
          <a:prstGeom prst="rect">
            <a:avLst/>
          </a:prstGeom>
          <a:noFill/>
          <a:ln>
            <a:noFill/>
          </a:ln>
        </p:spPr>
      </p:pic>
      <p:sp>
        <p:nvSpPr>
          <p:cNvPr id="133" name="Shape 133"/>
          <p:cNvSpPr txBox="1">
            <a:spLocks noGrp="1"/>
          </p:cNvSpPr>
          <p:nvPr>
            <p:ph type="title"/>
          </p:nvPr>
        </p:nvSpPr>
        <p:spPr>
          <a:xfrm>
            <a:off x="1768300" y="4008212"/>
            <a:ext cx="1677900" cy="607800"/>
          </a:xfrm>
          <a:prstGeom prst="rect">
            <a:avLst/>
          </a:prstGeom>
        </p:spPr>
        <p:txBody>
          <a:bodyPr lIns="91425" tIns="91425" rIns="91425" bIns="91425" anchor="t" anchorCtr="0">
            <a:noAutofit/>
          </a:bodyPr>
          <a:lstStyle/>
          <a:p>
            <a:pPr lvl="0" algn="ctr" rtl="0">
              <a:spcBef>
                <a:spcPts val="0"/>
              </a:spcBef>
              <a:buNone/>
            </a:pPr>
            <a:r>
              <a:rPr lang="en" sz="1100" b="1">
                <a:solidFill>
                  <a:schemeClr val="accent4"/>
                </a:solidFill>
              </a:rPr>
              <a:t>Monarch butterfly feeding from Butterfly Milkweed.</a:t>
            </a:r>
          </a:p>
        </p:txBody>
      </p:sp>
      <p:sp>
        <p:nvSpPr>
          <p:cNvPr id="134" name="Shape 134"/>
          <p:cNvSpPr txBox="1"/>
          <p:nvPr/>
        </p:nvSpPr>
        <p:spPr>
          <a:xfrm>
            <a:off x="4588050" y="499000"/>
            <a:ext cx="4355100" cy="504000"/>
          </a:xfrm>
          <a:prstGeom prst="rect">
            <a:avLst/>
          </a:prstGeom>
          <a:noFill/>
          <a:ln>
            <a:noFill/>
          </a:ln>
        </p:spPr>
        <p:txBody>
          <a:bodyPr lIns="91425" tIns="91425" rIns="91425" bIns="91425" anchor="t" anchorCtr="0">
            <a:noAutofit/>
          </a:bodyPr>
          <a:lstStyle/>
          <a:p>
            <a:pPr lvl="0" algn="ctr" rtl="0">
              <a:spcBef>
                <a:spcPts val="0"/>
              </a:spcBef>
              <a:buNone/>
            </a:pPr>
            <a:r>
              <a:rPr lang="en" b="1">
                <a:solidFill>
                  <a:schemeClr val="dk1"/>
                </a:solidFill>
                <a:latin typeface="Roboto"/>
                <a:ea typeface="Roboto"/>
                <a:cs typeface="Roboto"/>
                <a:sym typeface="Roboto"/>
              </a:rPr>
              <a:t>Distribution Map for </a:t>
            </a:r>
            <a:r>
              <a:rPr lang="en" b="1" i="1">
                <a:solidFill>
                  <a:schemeClr val="dk1"/>
                </a:solidFill>
                <a:latin typeface="Roboto"/>
                <a:ea typeface="Roboto"/>
                <a:cs typeface="Roboto"/>
                <a:sym typeface="Roboto"/>
              </a:rPr>
              <a:t>Asclepias Tuberosa</a:t>
            </a:r>
            <a:r>
              <a:rPr lang="en" b="1">
                <a:solidFill>
                  <a:schemeClr val="dk1"/>
                </a:solidFill>
                <a:latin typeface="Roboto"/>
                <a:ea typeface="Roboto"/>
                <a:cs typeface="Roboto"/>
                <a:sym typeface="Roboto"/>
              </a:rPr>
              <a:t> </a:t>
            </a:r>
          </a:p>
          <a:p>
            <a:pPr lvl="0" algn="ctr">
              <a:spcBef>
                <a:spcPts val="0"/>
              </a:spcBef>
              <a:buNone/>
            </a:pPr>
            <a:r>
              <a:rPr lang="en" b="1">
                <a:solidFill>
                  <a:schemeClr val="dk1"/>
                </a:solidFill>
                <a:latin typeface="Roboto"/>
                <a:ea typeface="Roboto"/>
                <a:cs typeface="Roboto"/>
                <a:sym typeface="Roboto"/>
              </a:rPr>
              <a:t>(Butterfly Milkweed)</a:t>
            </a:r>
          </a:p>
        </p:txBody>
      </p:sp>
      <p:sp>
        <p:nvSpPr>
          <p:cNvPr id="135" name="Shape 135"/>
          <p:cNvSpPr/>
          <p:nvPr/>
        </p:nvSpPr>
        <p:spPr>
          <a:xfrm>
            <a:off x="6872775" y="1585175"/>
            <a:ext cx="144000" cy="132900"/>
          </a:xfrm>
          <a:prstGeom prst="ellipse">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6" name="Shape 136"/>
          <p:cNvSpPr/>
          <p:nvPr/>
        </p:nvSpPr>
        <p:spPr>
          <a:xfrm>
            <a:off x="7368850" y="1763900"/>
            <a:ext cx="144000" cy="132900"/>
          </a:xfrm>
          <a:prstGeom prst="ellipse">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7" name="Shape 137"/>
          <p:cNvSpPr/>
          <p:nvPr/>
        </p:nvSpPr>
        <p:spPr>
          <a:xfrm>
            <a:off x="7063025" y="2042375"/>
            <a:ext cx="144000" cy="132900"/>
          </a:xfrm>
          <a:prstGeom prst="ellipse">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8" name="Shape 138"/>
          <p:cNvSpPr/>
          <p:nvPr/>
        </p:nvSpPr>
        <p:spPr>
          <a:xfrm>
            <a:off x="6872775" y="2300250"/>
            <a:ext cx="144000" cy="132900"/>
          </a:xfrm>
          <a:prstGeom prst="ellipse">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9" name="Shape 139"/>
          <p:cNvSpPr/>
          <p:nvPr/>
        </p:nvSpPr>
        <p:spPr>
          <a:xfrm>
            <a:off x="6646125" y="2721725"/>
            <a:ext cx="144000" cy="132900"/>
          </a:xfrm>
          <a:prstGeom prst="ellipse">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0" name="Shape 140"/>
          <p:cNvSpPr/>
          <p:nvPr/>
        </p:nvSpPr>
        <p:spPr>
          <a:xfrm>
            <a:off x="7726425" y="1763900"/>
            <a:ext cx="144000" cy="132900"/>
          </a:xfrm>
          <a:prstGeom prst="ellipse">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1" name="Shape 141"/>
          <p:cNvSpPr/>
          <p:nvPr/>
        </p:nvSpPr>
        <p:spPr>
          <a:xfrm>
            <a:off x="7582425" y="2042375"/>
            <a:ext cx="144000" cy="132900"/>
          </a:xfrm>
          <a:prstGeom prst="ellipse">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2" name="Shape 142"/>
          <p:cNvSpPr/>
          <p:nvPr/>
        </p:nvSpPr>
        <p:spPr>
          <a:xfrm>
            <a:off x="7870425" y="2775925"/>
            <a:ext cx="144000" cy="132900"/>
          </a:xfrm>
          <a:prstGeom prst="ellipse">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3" name="Shape 143"/>
          <p:cNvSpPr/>
          <p:nvPr/>
        </p:nvSpPr>
        <p:spPr>
          <a:xfrm>
            <a:off x="7656675" y="2433150"/>
            <a:ext cx="144000" cy="132900"/>
          </a:xfrm>
          <a:prstGeom prst="ellipse">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4" name="Shape 144"/>
          <p:cNvSpPr/>
          <p:nvPr/>
        </p:nvSpPr>
        <p:spPr>
          <a:xfrm>
            <a:off x="7941750" y="2228137"/>
            <a:ext cx="144000" cy="132900"/>
          </a:xfrm>
          <a:prstGeom prst="ellipse">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5" name="Shape 145"/>
          <p:cNvSpPr/>
          <p:nvPr/>
        </p:nvSpPr>
        <p:spPr>
          <a:xfrm>
            <a:off x="8234275" y="1452262"/>
            <a:ext cx="144000" cy="132900"/>
          </a:xfrm>
          <a:prstGeom prst="ellipse">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6" name="Shape 146"/>
          <p:cNvSpPr/>
          <p:nvPr/>
        </p:nvSpPr>
        <p:spPr>
          <a:xfrm>
            <a:off x="7941750" y="2042375"/>
            <a:ext cx="144000" cy="132900"/>
          </a:xfrm>
          <a:prstGeom prst="ellipse">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7" name="Shape 147"/>
          <p:cNvSpPr/>
          <p:nvPr/>
        </p:nvSpPr>
        <p:spPr>
          <a:xfrm>
            <a:off x="8084000" y="1810225"/>
            <a:ext cx="144000" cy="132900"/>
          </a:xfrm>
          <a:prstGeom prst="ellipse">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8" name="Shape 148"/>
          <p:cNvSpPr/>
          <p:nvPr/>
        </p:nvSpPr>
        <p:spPr>
          <a:xfrm>
            <a:off x="-1921150" y="103325"/>
            <a:ext cx="88800" cy="114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 name="Shape 149"/>
          <p:cNvSpPr/>
          <p:nvPr/>
        </p:nvSpPr>
        <p:spPr>
          <a:xfrm>
            <a:off x="4777550" y="3331425"/>
            <a:ext cx="88800" cy="70800"/>
          </a:xfrm>
          <a:prstGeom prst="ellipse">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5575825" y="1308075"/>
            <a:ext cx="3414300" cy="2394300"/>
          </a:xfrm>
          <a:prstGeom prst="rect">
            <a:avLst/>
          </a:prstGeom>
        </p:spPr>
        <p:txBody>
          <a:bodyPr lIns="91425" tIns="91425" rIns="91425" bIns="91425" anchor="t" anchorCtr="0">
            <a:noAutofit/>
          </a:bodyPr>
          <a:lstStyle/>
          <a:p>
            <a:pPr lvl="0" rtl="0">
              <a:spcBef>
                <a:spcPts val="0"/>
              </a:spcBef>
              <a:buNone/>
            </a:pPr>
            <a:r>
              <a:rPr lang="en" i="1" dirty="0"/>
              <a:t>For Butterfly milkweed, we assessed:</a:t>
            </a:r>
          </a:p>
          <a:p>
            <a:pPr marL="514350" lvl="0" indent="-285750" rtl="0">
              <a:spcBef>
                <a:spcPts val="0"/>
              </a:spcBef>
              <a:buFont typeface="Arial"/>
              <a:buChar char="•"/>
            </a:pPr>
            <a:r>
              <a:rPr lang="en" dirty="0"/>
              <a:t>Frequency of observations</a:t>
            </a:r>
          </a:p>
          <a:p>
            <a:pPr marL="514350" lvl="0" indent="-285750" rtl="0">
              <a:spcBef>
                <a:spcPts val="0"/>
              </a:spcBef>
              <a:buFont typeface="Arial"/>
              <a:buChar char="•"/>
            </a:pPr>
            <a:r>
              <a:rPr lang="en" dirty="0"/>
              <a:t>Precision that onset dates were captured</a:t>
            </a:r>
          </a:p>
          <a:p>
            <a:pPr lvl="0">
              <a:spcBef>
                <a:spcPts val="0"/>
              </a:spcBef>
              <a:buNone/>
            </a:pPr>
            <a:endParaRPr dirty="0"/>
          </a:p>
        </p:txBody>
      </p:sp>
      <p:sp>
        <p:nvSpPr>
          <p:cNvPr id="155" name="Shape 155"/>
          <p:cNvSpPr txBox="1">
            <a:spLocks noGrp="1"/>
          </p:cNvSpPr>
          <p:nvPr>
            <p:ph type="title"/>
          </p:nvPr>
        </p:nvSpPr>
        <p:spPr>
          <a:xfrm>
            <a:off x="311700" y="199550"/>
            <a:ext cx="8287800" cy="607800"/>
          </a:xfrm>
          <a:prstGeom prst="rect">
            <a:avLst/>
          </a:prstGeom>
        </p:spPr>
        <p:txBody>
          <a:bodyPr lIns="91425" tIns="91425" rIns="91425" bIns="91425" anchor="t" anchorCtr="0">
            <a:noAutofit/>
          </a:bodyPr>
          <a:lstStyle/>
          <a:p>
            <a:pPr lvl="0" rtl="0">
              <a:spcBef>
                <a:spcPts val="0"/>
              </a:spcBef>
              <a:buNone/>
            </a:pPr>
            <a:r>
              <a:rPr lang="en" sz="1900" b="1"/>
              <a:t>How Frequently are Butterfly Milkweed Observed? </a:t>
            </a:r>
          </a:p>
        </p:txBody>
      </p:sp>
      <p:pic>
        <p:nvPicPr>
          <p:cNvPr id="156" name="Shape 156"/>
          <p:cNvPicPr preferRelativeResize="0"/>
          <p:nvPr/>
        </p:nvPicPr>
        <p:blipFill>
          <a:blip r:embed="rId3">
            <a:alphaModFix/>
          </a:blip>
          <a:stretch>
            <a:fillRect/>
          </a:stretch>
        </p:blipFill>
        <p:spPr>
          <a:xfrm>
            <a:off x="8010500" y="3903925"/>
            <a:ext cx="582026" cy="989875"/>
          </a:xfrm>
          <a:prstGeom prst="rect">
            <a:avLst/>
          </a:prstGeom>
          <a:noFill/>
          <a:ln>
            <a:noFill/>
          </a:ln>
        </p:spPr>
      </p:pic>
      <p:pic>
        <p:nvPicPr>
          <p:cNvPr id="157" name="Shape 157"/>
          <p:cNvPicPr preferRelativeResize="0"/>
          <p:nvPr/>
        </p:nvPicPr>
        <p:blipFill>
          <a:blip r:embed="rId4">
            <a:alphaModFix/>
          </a:blip>
          <a:stretch>
            <a:fillRect/>
          </a:stretch>
        </p:blipFill>
        <p:spPr>
          <a:xfrm>
            <a:off x="311700" y="929125"/>
            <a:ext cx="5164350" cy="3447775"/>
          </a:xfrm>
          <a:prstGeom prst="rect">
            <a:avLst/>
          </a:prstGeom>
          <a:noFill/>
          <a:ln>
            <a:noFill/>
          </a:ln>
        </p:spPr>
      </p:pic>
      <p:pic>
        <p:nvPicPr>
          <p:cNvPr id="158" name="Shape 158"/>
          <p:cNvPicPr preferRelativeResize="0"/>
          <p:nvPr/>
        </p:nvPicPr>
        <p:blipFill>
          <a:blip r:embed="rId3">
            <a:alphaModFix/>
          </a:blip>
          <a:stretch>
            <a:fillRect/>
          </a:stretch>
        </p:blipFill>
        <p:spPr>
          <a:xfrm>
            <a:off x="8010499" y="3887699"/>
            <a:ext cx="591550" cy="10060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5544500" y="902250"/>
            <a:ext cx="3357000" cy="2846700"/>
          </a:xfrm>
          <a:prstGeom prst="rect">
            <a:avLst/>
          </a:prstGeom>
        </p:spPr>
        <p:txBody>
          <a:bodyPr lIns="91425" tIns="91425" rIns="91425" bIns="91425" anchor="t" anchorCtr="0">
            <a:noAutofit/>
          </a:bodyPr>
          <a:lstStyle/>
          <a:p>
            <a:pPr marL="457200" lvl="0" indent="0">
              <a:spcBef>
                <a:spcPts val="0"/>
              </a:spcBef>
              <a:buNone/>
            </a:pPr>
            <a:r>
              <a:rPr lang="en" i="1" dirty="0"/>
              <a:t>For Butterfly milkweed flowering: </a:t>
            </a:r>
          </a:p>
          <a:p>
            <a:pPr marL="514350" lvl="0" indent="-285750" rtl="0">
              <a:spcBef>
                <a:spcPts val="0"/>
              </a:spcBef>
              <a:buFont typeface="Arial"/>
              <a:buChar char="•"/>
            </a:pPr>
            <a:r>
              <a:rPr lang="en" dirty="0"/>
              <a:t>Variability within and between years in timing of milkweed flowering</a:t>
            </a:r>
          </a:p>
          <a:p>
            <a:pPr marL="514350" lvl="0" indent="-285750">
              <a:spcBef>
                <a:spcPts val="0"/>
              </a:spcBef>
              <a:buFont typeface="Arial"/>
              <a:buChar char="•"/>
            </a:pPr>
            <a:r>
              <a:rPr lang="en" dirty="0"/>
              <a:t>Trend towards later Peak date in recent years</a:t>
            </a:r>
          </a:p>
        </p:txBody>
      </p:sp>
      <p:pic>
        <p:nvPicPr>
          <p:cNvPr id="164" name="Shape 164"/>
          <p:cNvPicPr preferRelativeResize="0"/>
          <p:nvPr/>
        </p:nvPicPr>
        <p:blipFill>
          <a:blip r:embed="rId3">
            <a:alphaModFix/>
          </a:blip>
          <a:stretch>
            <a:fillRect/>
          </a:stretch>
        </p:blipFill>
        <p:spPr>
          <a:xfrm>
            <a:off x="8010500" y="3887750"/>
            <a:ext cx="591550" cy="1006050"/>
          </a:xfrm>
          <a:prstGeom prst="rect">
            <a:avLst/>
          </a:prstGeom>
          <a:noFill/>
          <a:ln>
            <a:noFill/>
          </a:ln>
        </p:spPr>
      </p:pic>
      <p:pic>
        <p:nvPicPr>
          <p:cNvPr id="165" name="Shape 165" descr="YearGraph2.jpg"/>
          <p:cNvPicPr preferRelativeResize="0"/>
          <p:nvPr/>
        </p:nvPicPr>
        <p:blipFill rotWithShape="1">
          <a:blip r:embed="rId4">
            <a:alphaModFix/>
          </a:blip>
          <a:srcRect t="8231"/>
          <a:stretch/>
        </p:blipFill>
        <p:spPr>
          <a:xfrm>
            <a:off x="311700" y="1017800"/>
            <a:ext cx="5232800" cy="3506525"/>
          </a:xfrm>
          <a:prstGeom prst="rect">
            <a:avLst/>
          </a:prstGeom>
          <a:noFill/>
          <a:ln>
            <a:noFill/>
          </a:ln>
        </p:spPr>
      </p:pic>
      <p:sp>
        <p:nvSpPr>
          <p:cNvPr id="166" name="Shape 166"/>
          <p:cNvSpPr txBox="1">
            <a:spLocks noGrp="1"/>
          </p:cNvSpPr>
          <p:nvPr>
            <p:ph type="title"/>
          </p:nvPr>
        </p:nvSpPr>
        <p:spPr>
          <a:xfrm>
            <a:off x="311700" y="199550"/>
            <a:ext cx="8287800" cy="607800"/>
          </a:xfrm>
          <a:prstGeom prst="rect">
            <a:avLst/>
          </a:prstGeom>
        </p:spPr>
        <p:txBody>
          <a:bodyPr lIns="91425" tIns="91425" rIns="91425" bIns="91425" anchor="t" anchorCtr="0">
            <a:noAutofit/>
          </a:bodyPr>
          <a:lstStyle/>
          <a:p>
            <a:pPr lvl="0" rtl="0">
              <a:spcBef>
                <a:spcPts val="0"/>
              </a:spcBef>
              <a:buNone/>
            </a:pPr>
            <a:r>
              <a:rPr lang="en" sz="1900" b="1"/>
              <a:t>How do Onset and Peak Vary From Year to Year?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Shape 171"/>
          <p:cNvPicPr preferRelativeResize="0"/>
          <p:nvPr/>
        </p:nvPicPr>
        <p:blipFill>
          <a:blip r:embed="rId3">
            <a:alphaModFix/>
          </a:blip>
          <a:stretch>
            <a:fillRect/>
          </a:stretch>
        </p:blipFill>
        <p:spPr>
          <a:xfrm>
            <a:off x="152375" y="1024975"/>
            <a:ext cx="5589724" cy="3011263"/>
          </a:xfrm>
          <a:prstGeom prst="rect">
            <a:avLst/>
          </a:prstGeom>
          <a:noFill/>
          <a:ln>
            <a:noFill/>
          </a:ln>
        </p:spPr>
      </p:pic>
      <p:sp>
        <p:nvSpPr>
          <p:cNvPr id="172" name="Shape 172"/>
          <p:cNvSpPr txBox="1">
            <a:spLocks noGrp="1"/>
          </p:cNvSpPr>
          <p:nvPr>
            <p:ph type="body" idx="1"/>
          </p:nvPr>
        </p:nvSpPr>
        <p:spPr>
          <a:xfrm>
            <a:off x="5610475" y="1176862"/>
            <a:ext cx="3478200" cy="2707500"/>
          </a:xfrm>
          <a:prstGeom prst="rect">
            <a:avLst/>
          </a:prstGeom>
        </p:spPr>
        <p:txBody>
          <a:bodyPr lIns="91425" tIns="91425" rIns="91425" bIns="91425" anchor="t" anchorCtr="0">
            <a:noAutofit/>
          </a:bodyPr>
          <a:lstStyle/>
          <a:p>
            <a:pPr lvl="0">
              <a:spcBef>
                <a:spcPts val="0"/>
              </a:spcBef>
              <a:buNone/>
            </a:pPr>
            <a:r>
              <a:rPr lang="en" i="1" dirty="0"/>
              <a:t>For Butterfly milkweed flowering: </a:t>
            </a:r>
          </a:p>
          <a:p>
            <a:pPr marL="514350" lvl="0" indent="-285750" rtl="0">
              <a:spcBef>
                <a:spcPts val="0"/>
              </a:spcBef>
              <a:buFont typeface="Arial"/>
              <a:buChar char="•"/>
            </a:pPr>
            <a:r>
              <a:rPr lang="en" dirty="0"/>
              <a:t>Onset dates occur later with increasing latitude</a:t>
            </a:r>
          </a:p>
          <a:p>
            <a:pPr marL="514350" lvl="0" indent="-285750">
              <a:spcBef>
                <a:spcPts val="0"/>
              </a:spcBef>
              <a:buFont typeface="Arial"/>
              <a:buChar char="•"/>
            </a:pPr>
            <a:r>
              <a:rPr lang="en" dirty="0"/>
              <a:t>Peak dates did not shift with latitude</a:t>
            </a:r>
          </a:p>
        </p:txBody>
      </p:sp>
      <p:pic>
        <p:nvPicPr>
          <p:cNvPr id="173" name="Shape 173"/>
          <p:cNvPicPr preferRelativeResize="0"/>
          <p:nvPr/>
        </p:nvPicPr>
        <p:blipFill>
          <a:blip r:embed="rId4">
            <a:alphaModFix/>
          </a:blip>
          <a:stretch>
            <a:fillRect/>
          </a:stretch>
        </p:blipFill>
        <p:spPr>
          <a:xfrm>
            <a:off x="8010500" y="3887700"/>
            <a:ext cx="591550" cy="1006099"/>
          </a:xfrm>
          <a:prstGeom prst="rect">
            <a:avLst/>
          </a:prstGeom>
          <a:noFill/>
          <a:ln>
            <a:noFill/>
          </a:ln>
        </p:spPr>
      </p:pic>
      <p:sp>
        <p:nvSpPr>
          <p:cNvPr id="174" name="Shape 174"/>
          <p:cNvSpPr txBox="1"/>
          <p:nvPr/>
        </p:nvSpPr>
        <p:spPr>
          <a:xfrm>
            <a:off x="0" y="0"/>
            <a:ext cx="3000000" cy="30000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endParaRPr/>
          </a:p>
        </p:txBody>
      </p:sp>
      <p:sp>
        <p:nvSpPr>
          <p:cNvPr id="175" name="Shape 175"/>
          <p:cNvSpPr txBox="1">
            <a:spLocks noGrp="1"/>
          </p:cNvSpPr>
          <p:nvPr>
            <p:ph type="title"/>
          </p:nvPr>
        </p:nvSpPr>
        <p:spPr>
          <a:xfrm>
            <a:off x="311700" y="199550"/>
            <a:ext cx="8287800" cy="607800"/>
          </a:xfrm>
          <a:prstGeom prst="rect">
            <a:avLst/>
          </a:prstGeom>
        </p:spPr>
        <p:txBody>
          <a:bodyPr lIns="91425" tIns="91425" rIns="91425" bIns="91425" anchor="t" anchorCtr="0">
            <a:noAutofit/>
          </a:bodyPr>
          <a:lstStyle/>
          <a:p>
            <a:pPr lvl="0" rtl="0">
              <a:spcBef>
                <a:spcPts val="0"/>
              </a:spcBef>
              <a:buNone/>
            </a:pPr>
            <a:r>
              <a:rPr lang="en" sz="1900" b="1"/>
              <a:t>How do Onset and Peak Vary With Latitude?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Shape 180"/>
          <p:cNvPicPr preferRelativeResize="0"/>
          <p:nvPr/>
        </p:nvPicPr>
        <p:blipFill>
          <a:blip r:embed="rId3">
            <a:alphaModFix/>
          </a:blip>
          <a:stretch>
            <a:fillRect/>
          </a:stretch>
        </p:blipFill>
        <p:spPr>
          <a:xfrm>
            <a:off x="8010499" y="3887699"/>
            <a:ext cx="591550" cy="1006099"/>
          </a:xfrm>
          <a:prstGeom prst="rect">
            <a:avLst/>
          </a:prstGeom>
          <a:noFill/>
          <a:ln>
            <a:noFill/>
          </a:ln>
        </p:spPr>
      </p:pic>
      <p:pic>
        <p:nvPicPr>
          <p:cNvPr id="181" name="Shape 181"/>
          <p:cNvPicPr preferRelativeResize="0"/>
          <p:nvPr/>
        </p:nvPicPr>
        <p:blipFill>
          <a:blip r:embed="rId4">
            <a:alphaModFix/>
          </a:blip>
          <a:stretch>
            <a:fillRect/>
          </a:stretch>
        </p:blipFill>
        <p:spPr>
          <a:xfrm>
            <a:off x="427600" y="786000"/>
            <a:ext cx="5945524" cy="3780325"/>
          </a:xfrm>
          <a:prstGeom prst="rect">
            <a:avLst/>
          </a:prstGeom>
          <a:noFill/>
          <a:ln>
            <a:noFill/>
          </a:ln>
        </p:spPr>
      </p:pic>
      <p:pic>
        <p:nvPicPr>
          <p:cNvPr id="182" name="Shape 182"/>
          <p:cNvPicPr preferRelativeResize="0"/>
          <p:nvPr/>
        </p:nvPicPr>
        <p:blipFill>
          <a:blip r:embed="rId5">
            <a:alphaModFix/>
          </a:blip>
          <a:stretch>
            <a:fillRect/>
          </a:stretch>
        </p:blipFill>
        <p:spPr>
          <a:xfrm>
            <a:off x="5210775" y="952275"/>
            <a:ext cx="970775" cy="660125"/>
          </a:xfrm>
          <a:prstGeom prst="rect">
            <a:avLst/>
          </a:prstGeom>
          <a:noFill/>
          <a:ln>
            <a:noFill/>
          </a:ln>
        </p:spPr>
      </p:pic>
      <p:sp>
        <p:nvSpPr>
          <p:cNvPr id="183" name="Shape 183"/>
          <p:cNvSpPr txBox="1"/>
          <p:nvPr/>
        </p:nvSpPr>
        <p:spPr>
          <a:xfrm>
            <a:off x="6296350" y="698375"/>
            <a:ext cx="2793300" cy="2604900"/>
          </a:xfrm>
          <a:prstGeom prst="rect">
            <a:avLst/>
          </a:prstGeom>
          <a:noFill/>
          <a:ln>
            <a:noFill/>
          </a:ln>
        </p:spPr>
        <p:txBody>
          <a:bodyPr lIns="91425" tIns="91425" rIns="91425" bIns="91425" anchor="t" anchorCtr="0">
            <a:noAutofit/>
          </a:bodyPr>
          <a:lstStyle/>
          <a:p>
            <a:pPr marL="457200" lvl="0" indent="-342900">
              <a:spcBef>
                <a:spcPts val="0"/>
              </a:spcBef>
              <a:buClr>
                <a:schemeClr val="dk2"/>
              </a:buClr>
              <a:buSzPct val="100000"/>
              <a:buFont typeface="Roboto"/>
              <a:buChar char="●"/>
            </a:pPr>
            <a:r>
              <a:rPr lang="en" sz="1800">
                <a:solidFill>
                  <a:schemeClr val="dk2"/>
                </a:solidFill>
                <a:latin typeface="Roboto"/>
                <a:ea typeface="Roboto"/>
                <a:cs typeface="Roboto"/>
                <a:sym typeface="Roboto"/>
              </a:rPr>
              <a:t>Data from 2010-2016 for all monarch nectar species monitored in  </a:t>
            </a:r>
            <a:r>
              <a:rPr lang="en" sz="1800" i="1">
                <a:solidFill>
                  <a:schemeClr val="dk2"/>
                </a:solidFill>
                <a:latin typeface="Roboto"/>
                <a:ea typeface="Roboto"/>
                <a:cs typeface="Roboto"/>
                <a:sym typeface="Roboto"/>
              </a:rPr>
              <a:t>Nature’s Notebook </a:t>
            </a:r>
          </a:p>
        </p:txBody>
      </p:sp>
      <p:sp>
        <p:nvSpPr>
          <p:cNvPr id="184" name="Shape 184"/>
          <p:cNvSpPr txBox="1">
            <a:spLocks noGrp="1"/>
          </p:cNvSpPr>
          <p:nvPr>
            <p:ph type="title"/>
          </p:nvPr>
        </p:nvSpPr>
        <p:spPr>
          <a:xfrm>
            <a:off x="311700" y="199550"/>
            <a:ext cx="8287800" cy="607800"/>
          </a:xfrm>
          <a:prstGeom prst="rect">
            <a:avLst/>
          </a:prstGeom>
        </p:spPr>
        <p:txBody>
          <a:bodyPr lIns="91425" tIns="91425" rIns="91425" bIns="91425" anchor="t" anchorCtr="0">
            <a:noAutofit/>
          </a:bodyPr>
          <a:lstStyle/>
          <a:p>
            <a:pPr lvl="0" rtl="0">
              <a:spcBef>
                <a:spcPts val="0"/>
              </a:spcBef>
              <a:buNone/>
            </a:pPr>
            <a:r>
              <a:rPr lang="en" sz="1900" b="1"/>
              <a:t>How Do Patterns in Onset Date Vary Between Species?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11700" y="372575"/>
            <a:ext cx="8520600" cy="607800"/>
          </a:xfrm>
          <a:prstGeom prst="rect">
            <a:avLst/>
          </a:prstGeom>
        </p:spPr>
        <p:txBody>
          <a:bodyPr lIns="91425" tIns="91425" rIns="91425" bIns="91425" anchor="t" anchorCtr="0">
            <a:noAutofit/>
          </a:bodyPr>
          <a:lstStyle/>
          <a:p>
            <a:pPr lvl="0">
              <a:spcBef>
                <a:spcPts val="0"/>
              </a:spcBef>
              <a:buNone/>
            </a:pPr>
            <a:r>
              <a:rPr lang="en"/>
              <a:t>Application and Next Steps</a:t>
            </a:r>
          </a:p>
        </p:txBody>
      </p:sp>
      <p:sp>
        <p:nvSpPr>
          <p:cNvPr id="190" name="Shape 190"/>
          <p:cNvSpPr txBox="1">
            <a:spLocks noGrp="1"/>
          </p:cNvSpPr>
          <p:nvPr>
            <p:ph type="body" idx="1"/>
          </p:nvPr>
        </p:nvSpPr>
        <p:spPr>
          <a:xfrm>
            <a:off x="334325" y="1175025"/>
            <a:ext cx="4056000" cy="2077800"/>
          </a:xfrm>
          <a:prstGeom prst="rect">
            <a:avLst/>
          </a:prstGeom>
        </p:spPr>
        <p:txBody>
          <a:bodyPr lIns="91425" tIns="91425" rIns="91425" bIns="91425" anchor="t" anchorCtr="0">
            <a:noAutofit/>
          </a:bodyPr>
          <a:lstStyle/>
          <a:p>
            <a:pPr marL="514350" lvl="0" indent="-285750" rtl="0">
              <a:lnSpc>
                <a:spcPct val="100000"/>
              </a:lnSpc>
              <a:spcBef>
                <a:spcPts val="0"/>
              </a:spcBef>
              <a:buFont typeface="Arial"/>
              <a:buChar char="•"/>
            </a:pPr>
            <a:r>
              <a:rPr lang="en" dirty="0"/>
              <a:t>Increased monitoring</a:t>
            </a:r>
          </a:p>
          <a:p>
            <a:pPr marL="971550" lvl="1" indent="-285750" rtl="0">
              <a:lnSpc>
                <a:spcPct val="100000"/>
              </a:lnSpc>
              <a:spcBef>
                <a:spcPts val="0"/>
              </a:spcBef>
              <a:buFont typeface="Arial"/>
              <a:buChar char="•"/>
            </a:pPr>
            <a:r>
              <a:rPr lang="en" dirty="0"/>
              <a:t>Nectar Connectors Campaign</a:t>
            </a:r>
          </a:p>
          <a:p>
            <a:pPr marL="514350" lvl="0" indent="-285750" rtl="0">
              <a:lnSpc>
                <a:spcPct val="100000"/>
              </a:lnSpc>
              <a:spcBef>
                <a:spcPts val="0"/>
              </a:spcBef>
              <a:buFont typeface="Arial"/>
              <a:buChar char="•"/>
            </a:pPr>
            <a:r>
              <a:rPr lang="en" dirty="0"/>
              <a:t>Better understanding of monarch population size/distribution</a:t>
            </a:r>
          </a:p>
          <a:p>
            <a:pPr lvl="0" rtl="0">
              <a:lnSpc>
                <a:spcPct val="150000"/>
              </a:lnSpc>
              <a:spcBef>
                <a:spcPts val="0"/>
              </a:spcBef>
              <a:buNone/>
            </a:pPr>
            <a:endParaRPr dirty="0"/>
          </a:p>
          <a:p>
            <a:pPr lvl="0" rtl="0">
              <a:lnSpc>
                <a:spcPct val="150000"/>
              </a:lnSpc>
              <a:spcBef>
                <a:spcPts val="0"/>
              </a:spcBef>
              <a:buNone/>
            </a:pPr>
            <a:endParaRPr dirty="0"/>
          </a:p>
          <a:p>
            <a:pPr marL="457200" lvl="0" indent="0">
              <a:lnSpc>
                <a:spcPct val="150000"/>
              </a:lnSpc>
              <a:spcBef>
                <a:spcPts val="0"/>
              </a:spcBef>
              <a:buNone/>
            </a:pPr>
            <a:endParaRPr dirty="0"/>
          </a:p>
        </p:txBody>
      </p:sp>
      <p:pic>
        <p:nvPicPr>
          <p:cNvPr id="191" name="Shape 191"/>
          <p:cNvPicPr preferRelativeResize="0"/>
          <p:nvPr/>
        </p:nvPicPr>
        <p:blipFill>
          <a:blip r:embed="rId3">
            <a:alphaModFix/>
          </a:blip>
          <a:stretch>
            <a:fillRect/>
          </a:stretch>
        </p:blipFill>
        <p:spPr>
          <a:xfrm>
            <a:off x="8010499" y="3887699"/>
            <a:ext cx="591550" cy="1006099"/>
          </a:xfrm>
          <a:prstGeom prst="rect">
            <a:avLst/>
          </a:prstGeom>
          <a:noFill/>
          <a:ln>
            <a:noFill/>
          </a:ln>
        </p:spPr>
      </p:pic>
      <p:pic>
        <p:nvPicPr>
          <p:cNvPr id="192" name="Shape 192"/>
          <p:cNvPicPr preferRelativeResize="0"/>
          <p:nvPr/>
        </p:nvPicPr>
        <p:blipFill>
          <a:blip r:embed="rId4">
            <a:alphaModFix/>
          </a:blip>
          <a:stretch>
            <a:fillRect/>
          </a:stretch>
        </p:blipFill>
        <p:spPr>
          <a:xfrm>
            <a:off x="0" y="3447471"/>
            <a:ext cx="1523375" cy="1446325"/>
          </a:xfrm>
          <a:prstGeom prst="rect">
            <a:avLst/>
          </a:prstGeom>
          <a:noFill/>
          <a:ln>
            <a:noFill/>
          </a:ln>
        </p:spPr>
      </p:pic>
      <p:sp>
        <p:nvSpPr>
          <p:cNvPr id="193" name="Shape 193"/>
          <p:cNvSpPr txBox="1">
            <a:spLocks noGrp="1"/>
          </p:cNvSpPr>
          <p:nvPr>
            <p:ph type="title"/>
          </p:nvPr>
        </p:nvSpPr>
        <p:spPr>
          <a:xfrm>
            <a:off x="1523375" y="3866737"/>
            <a:ext cx="1677900" cy="607800"/>
          </a:xfrm>
          <a:prstGeom prst="rect">
            <a:avLst/>
          </a:prstGeom>
        </p:spPr>
        <p:txBody>
          <a:bodyPr lIns="91425" tIns="91425" rIns="91425" bIns="91425" anchor="t" anchorCtr="0">
            <a:noAutofit/>
          </a:bodyPr>
          <a:lstStyle/>
          <a:p>
            <a:pPr lvl="0" algn="ctr" rtl="0">
              <a:spcBef>
                <a:spcPts val="0"/>
              </a:spcBef>
              <a:buNone/>
            </a:pPr>
            <a:r>
              <a:rPr lang="en" sz="1100" b="1">
                <a:solidFill>
                  <a:schemeClr val="accent4"/>
                </a:solidFill>
              </a:rPr>
              <a:t>Monarch butterfly feeding from Swamp Milkweed.</a:t>
            </a:r>
          </a:p>
        </p:txBody>
      </p:sp>
      <p:sp>
        <p:nvSpPr>
          <p:cNvPr id="194" name="Shape 194"/>
          <p:cNvSpPr txBox="1"/>
          <p:nvPr/>
        </p:nvSpPr>
        <p:spPr>
          <a:xfrm>
            <a:off x="0" y="4893796"/>
            <a:ext cx="4963500" cy="1914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 sz="1000" u="sng" dirty="0">
                <a:solidFill>
                  <a:srgbClr val="FFFFFF"/>
                </a:solidFill>
                <a:latin typeface="Roboto"/>
                <a:ea typeface="Roboto"/>
                <a:cs typeface="Roboto"/>
                <a:sym typeface="Roboto"/>
                <a:hlinkClick r:id="rId5"/>
              </a:rPr>
              <a:t>http://www.joyfulbutterfly.com/product/swamp-milkweed/</a:t>
            </a:r>
            <a:r>
              <a:rPr lang="en" sz="1000" dirty="0">
                <a:solidFill>
                  <a:srgbClr val="FFFFFF"/>
                </a:solidFill>
                <a:latin typeface="Roboto"/>
                <a:ea typeface="Roboto"/>
                <a:cs typeface="Roboto"/>
                <a:sym typeface="Roboto"/>
              </a:rPr>
              <a:t> </a:t>
            </a:r>
          </a:p>
        </p:txBody>
      </p:sp>
      <p:pic>
        <p:nvPicPr>
          <p:cNvPr id="195" name="Shape 195"/>
          <p:cNvPicPr preferRelativeResize="0"/>
          <p:nvPr/>
        </p:nvPicPr>
        <p:blipFill>
          <a:blip r:embed="rId6">
            <a:alphaModFix/>
          </a:blip>
          <a:stretch>
            <a:fillRect/>
          </a:stretch>
        </p:blipFill>
        <p:spPr>
          <a:xfrm>
            <a:off x="5655536" y="265900"/>
            <a:ext cx="2946512" cy="2754126"/>
          </a:xfrm>
          <a:prstGeom prst="rect">
            <a:avLst/>
          </a:prstGeom>
          <a:noFill/>
          <a:ln>
            <a:noFill/>
          </a:ln>
        </p:spPr>
      </p:pic>
      <p:sp>
        <p:nvSpPr>
          <p:cNvPr id="196" name="Shape 196"/>
          <p:cNvSpPr txBox="1"/>
          <p:nvPr/>
        </p:nvSpPr>
        <p:spPr>
          <a:xfrm>
            <a:off x="5341800" y="3020025"/>
            <a:ext cx="3802200" cy="607800"/>
          </a:xfrm>
          <a:prstGeom prst="rect">
            <a:avLst/>
          </a:prstGeom>
          <a:noFill/>
          <a:ln>
            <a:noFill/>
          </a:ln>
        </p:spPr>
        <p:txBody>
          <a:bodyPr lIns="91425" tIns="91425" rIns="91425" bIns="91425" anchor="t" anchorCtr="0">
            <a:noAutofit/>
          </a:bodyPr>
          <a:lstStyle/>
          <a:p>
            <a:pPr lvl="0">
              <a:spcBef>
                <a:spcPts val="0"/>
              </a:spcBef>
              <a:buNone/>
            </a:pPr>
            <a:r>
              <a:rPr lang="en" sz="1600" b="1">
                <a:solidFill>
                  <a:schemeClr val="dk1"/>
                </a:solidFill>
                <a:latin typeface="Roboto"/>
                <a:ea typeface="Roboto"/>
                <a:cs typeface="Roboto"/>
                <a:sym typeface="Roboto"/>
              </a:rPr>
              <a:t>USA-NPN Nectar Connectors Badge</a:t>
            </a: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TotalTime>
  <Words>874</Words>
  <Application>Microsoft Macintosh PowerPoint</Application>
  <PresentationFormat>On-screen Show (16:9)</PresentationFormat>
  <Paragraphs>95</Paragraphs>
  <Slides>11</Slides>
  <Notes>11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Roboto</vt:lpstr>
      <vt:lpstr>geometric</vt:lpstr>
      <vt:lpstr>PowerPoint Presentation</vt:lpstr>
      <vt:lpstr>What is Phenology?</vt:lpstr>
      <vt:lpstr>Objective and Methods</vt:lpstr>
      <vt:lpstr>Questions we Asked:</vt:lpstr>
      <vt:lpstr>How Frequently are Butterfly Milkweed Observed? </vt:lpstr>
      <vt:lpstr>How do Onset and Peak Vary From Year to Year?</vt:lpstr>
      <vt:lpstr>How do Onset and Peak Vary With Latitude? </vt:lpstr>
      <vt:lpstr>How Do Patterns in Onset Date Vary Between Species? </vt:lpstr>
      <vt:lpstr>Application and Next Steps</vt:lpstr>
      <vt:lpstr>Acknowledgements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Carrie Stine</cp:lastModifiedBy>
  <cp:revision>2</cp:revision>
  <dcterms:modified xsi:type="dcterms:W3CDTF">2017-04-08T07:58:59Z</dcterms:modified>
</cp:coreProperties>
</file>